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notesMasterIdLst>
    <p:notesMasterId r:id="rId36"/>
  </p:notesMasterIdLst>
  <p:sldIdLst>
    <p:sldId id="256" r:id="rId2"/>
    <p:sldId id="257" r:id="rId3"/>
    <p:sldId id="283" r:id="rId4"/>
    <p:sldId id="295" r:id="rId5"/>
    <p:sldId id="300" r:id="rId6"/>
    <p:sldId id="298" r:id="rId7"/>
    <p:sldId id="258" r:id="rId8"/>
    <p:sldId id="259" r:id="rId9"/>
    <p:sldId id="261" r:id="rId10"/>
    <p:sldId id="262" r:id="rId11"/>
    <p:sldId id="263" r:id="rId12"/>
    <p:sldId id="286" r:id="rId13"/>
    <p:sldId id="265" r:id="rId14"/>
    <p:sldId id="266" r:id="rId15"/>
    <p:sldId id="267" r:id="rId16"/>
    <p:sldId id="268" r:id="rId17"/>
    <p:sldId id="293" r:id="rId18"/>
    <p:sldId id="269" r:id="rId19"/>
    <p:sldId id="270" r:id="rId20"/>
    <p:sldId id="271" r:id="rId21"/>
    <p:sldId id="272" r:id="rId22"/>
    <p:sldId id="287" r:id="rId23"/>
    <p:sldId id="294" r:id="rId24"/>
    <p:sldId id="273" r:id="rId25"/>
    <p:sldId id="275" r:id="rId26"/>
    <p:sldId id="276" r:id="rId27"/>
    <p:sldId id="277" r:id="rId28"/>
    <p:sldId id="278" r:id="rId29"/>
    <p:sldId id="297" r:id="rId30"/>
    <p:sldId id="288" r:id="rId31"/>
    <p:sldId id="291" r:id="rId32"/>
    <p:sldId id="299" r:id="rId33"/>
    <p:sldId id="281" r:id="rId34"/>
    <p:sldId id="282" r:id="rId35"/>
  </p:sldIdLst>
  <p:sldSz cx="18288000" cy="10287000"/>
  <p:notesSz cx="6858000" cy="9144000"/>
  <p:embeddedFontLst>
    <p:embeddedFont>
      <p:font typeface="Arial Black" panose="020B0604020202020204" pitchFamily="34" charset="0"/>
      <p:bold r:id="rId37"/>
    </p:embeddedFont>
    <p:embeddedFont>
      <p:font typeface="Barlow Bold" pitchFamily="2" charset="0"/>
      <p:regular r:id="rId38"/>
    </p:embeddedFont>
    <p:embeddedFont>
      <p:font typeface="Barlow Medium" panose="02000000000000000000" pitchFamily="2" charset="0"/>
      <p:regular r:id="rId39"/>
      <p:italic r:id="rId40"/>
    </p:embeddedFont>
    <p:embeddedFont>
      <p:font typeface="Bookman Old Style" panose="02050604050505020204" pitchFamily="18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mbria" panose="02000000000000000000" pitchFamily="2" charset="0"/>
      <p:regular r:id="rId49"/>
      <p:bold r:id="rId50"/>
      <p:italic r:id="rId51"/>
      <p:boldItalic r:id="rId52"/>
    </p:embeddedFont>
    <p:embeddedFont>
      <p:font typeface="Canva Sans 2 Bold" panose="020B0803030501040103" pitchFamily="34" charset="0"/>
      <p:regular r:id="rId53"/>
    </p:embeddedFont>
    <p:embeddedFont>
      <p:font typeface="Clear Sans" panose="020B0503030202020304" pitchFamily="34" charset="0"/>
      <p:regular r:id="rId54"/>
    </p:embeddedFont>
    <p:embeddedFont>
      <p:font typeface="Clear Sans Bold" panose="020B0803030202020304" pitchFamily="34" charset="0"/>
      <p:regular r:id="rId55"/>
    </p:embeddedFont>
    <p:embeddedFont>
      <p:font typeface="Constantia" panose="02030602050306030303" pitchFamily="18" charset="0"/>
      <p:regular r:id="rId56"/>
      <p:bold r:id="rId57"/>
      <p:italic r:id="rId58"/>
      <p:boldItalic r:id="rId59"/>
    </p:embeddedFont>
    <p:embeddedFont>
      <p:font typeface="Wingdings 2" pitchFamily="2" charset="2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-5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font" Target="fonts/font3.fntdata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font" Target="fonts/font6.fntdata" /><Relationship Id="rId47" Type="http://schemas.openxmlformats.org/officeDocument/2006/relationships/font" Target="fonts/font11.fntdata" /><Relationship Id="rId50" Type="http://schemas.openxmlformats.org/officeDocument/2006/relationships/font" Target="fonts/font14.fntdata" /><Relationship Id="rId55" Type="http://schemas.openxmlformats.org/officeDocument/2006/relationships/font" Target="fonts/font19.fntdata" /><Relationship Id="rId63" Type="http://schemas.openxmlformats.org/officeDocument/2006/relationships/theme" Target="theme/theme1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font" Target="fonts/font5.fntdata" /><Relationship Id="rId54" Type="http://schemas.openxmlformats.org/officeDocument/2006/relationships/font" Target="fonts/font18.fntdata" /><Relationship Id="rId62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font" Target="fonts/font1.fntdata" /><Relationship Id="rId40" Type="http://schemas.openxmlformats.org/officeDocument/2006/relationships/font" Target="fonts/font4.fntdata" /><Relationship Id="rId45" Type="http://schemas.openxmlformats.org/officeDocument/2006/relationships/font" Target="fonts/font9.fntdata" /><Relationship Id="rId53" Type="http://schemas.openxmlformats.org/officeDocument/2006/relationships/font" Target="fonts/font17.fntdata" /><Relationship Id="rId58" Type="http://schemas.openxmlformats.org/officeDocument/2006/relationships/font" Target="fonts/font22.fntdata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notesMaster" Target="notesMasters/notesMaster1.xml" /><Relationship Id="rId49" Type="http://schemas.openxmlformats.org/officeDocument/2006/relationships/font" Target="fonts/font13.fntdata" /><Relationship Id="rId57" Type="http://schemas.openxmlformats.org/officeDocument/2006/relationships/font" Target="fonts/font21.fntdata" /><Relationship Id="rId61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font" Target="fonts/font8.fntdata" /><Relationship Id="rId52" Type="http://schemas.openxmlformats.org/officeDocument/2006/relationships/font" Target="fonts/font16.fntdata" /><Relationship Id="rId60" Type="http://schemas.openxmlformats.org/officeDocument/2006/relationships/font" Target="fonts/font24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font" Target="fonts/font7.fntdata" /><Relationship Id="rId48" Type="http://schemas.openxmlformats.org/officeDocument/2006/relationships/font" Target="fonts/font12.fntdata" /><Relationship Id="rId56" Type="http://schemas.openxmlformats.org/officeDocument/2006/relationships/font" Target="fonts/font20.fntdata" /><Relationship Id="rId64" Type="http://schemas.openxmlformats.org/officeDocument/2006/relationships/tableStyles" Target="tableStyles.xml" /><Relationship Id="rId8" Type="http://schemas.openxmlformats.org/officeDocument/2006/relationships/slide" Target="slides/slide7.xml" /><Relationship Id="rId51" Type="http://schemas.openxmlformats.org/officeDocument/2006/relationships/font" Target="fonts/font15.fntdata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font" Target="fonts/font2.fntdata" /><Relationship Id="rId46" Type="http://schemas.openxmlformats.org/officeDocument/2006/relationships/font" Target="fonts/font10.fntdata" /><Relationship Id="rId59" Type="http://schemas.openxmlformats.org/officeDocument/2006/relationships/font" Target="fonts/font23.fntdata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8AEBD0-F7E0-4BCF-B728-740C53DB46A8}" type="doc">
      <dgm:prSet loTypeId="urn:microsoft.com/office/officeart/2011/layout/TabList" loCatId="officeonline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47199EEA-97A8-4DD5-BBE7-9B6C3AE9DDC4}">
      <dgm:prSet phldrT="[Text]" custT="1"/>
      <dgm:spPr/>
      <dgm:t>
        <a:bodyPr/>
        <a:lstStyle/>
        <a:p>
          <a:pPr algn="l"/>
          <a:r>
            <a:rPr lang="en-US" sz="4800" dirty="0" err="1">
              <a:solidFill>
                <a:schemeClr val="tx1"/>
              </a:solidFill>
            </a:rPr>
            <a:t>Zonasi</a:t>
          </a:r>
          <a:endParaRPr lang="en-US" sz="4800" dirty="0">
            <a:solidFill>
              <a:schemeClr val="tx1"/>
            </a:solidFill>
          </a:endParaRPr>
        </a:p>
      </dgm:t>
    </dgm:pt>
    <dgm:pt modelId="{22AB1B0F-362D-494E-9E5E-4B8CDC052EF4}" type="parTrans" cxnId="{CDEF7631-8F3D-4CED-BF41-AE2CD11FCA1E}">
      <dgm:prSet/>
      <dgm:spPr/>
      <dgm:t>
        <a:bodyPr/>
        <a:lstStyle/>
        <a:p>
          <a:pPr algn="l"/>
          <a:endParaRPr lang="en-US" sz="2400"/>
        </a:p>
      </dgm:t>
    </dgm:pt>
    <dgm:pt modelId="{1DE346CA-6668-4E6B-9E6F-1FCA0C7E2258}" type="sibTrans" cxnId="{CDEF7631-8F3D-4CED-BF41-AE2CD11FCA1E}">
      <dgm:prSet/>
      <dgm:spPr/>
      <dgm:t>
        <a:bodyPr/>
        <a:lstStyle/>
        <a:p>
          <a:pPr algn="l"/>
          <a:endParaRPr lang="en-US" sz="2400"/>
        </a:p>
      </dgm:t>
    </dgm:pt>
    <dgm:pt modelId="{BC6E65EE-0ECA-4545-AD70-6A21FF3D7917}">
      <dgm:prSet phldrT="[Text]" custT="1"/>
      <dgm:spPr/>
      <dgm:t>
        <a:bodyPr anchor="ctr"/>
        <a:lstStyle/>
        <a:p>
          <a:pPr algn="just"/>
          <a:r>
            <a:rPr lang="id-ID" sz="3200" dirty="0"/>
            <a:t>P</a:t>
          </a:r>
          <a:r>
            <a:rPr lang="en-US" sz="3200" dirty="0" err="1"/>
            <a:t>aling</a:t>
          </a:r>
          <a:r>
            <a:rPr lang="en-US" sz="3200" dirty="0"/>
            <a:t> </a:t>
          </a:r>
          <a:r>
            <a:rPr lang="en-US" sz="3200" dirty="0" err="1"/>
            <a:t>sedikit</a:t>
          </a:r>
          <a:r>
            <a:rPr lang="en-US" sz="3200" dirty="0"/>
            <a:t> </a:t>
          </a:r>
          <a:r>
            <a:rPr lang="id-ID" sz="3200" dirty="0"/>
            <a:t>8</a:t>
          </a:r>
          <a:r>
            <a:rPr lang="en-US" sz="3200" dirty="0"/>
            <a:t>0% (</a:t>
          </a:r>
          <a:r>
            <a:rPr lang="id-ID" sz="3200" dirty="0"/>
            <a:t>delapan </a:t>
          </a:r>
          <a:r>
            <a:rPr lang="en-US" sz="3200" dirty="0" err="1"/>
            <a:t>puluh</a:t>
          </a:r>
          <a:r>
            <a:rPr lang="en-US" sz="3200" dirty="0"/>
            <a:t> </a:t>
          </a:r>
          <a:r>
            <a:rPr lang="en-US" sz="3200" dirty="0" err="1"/>
            <a:t>persen</a:t>
          </a:r>
          <a:r>
            <a:rPr lang="en-US" sz="3200" dirty="0"/>
            <a:t>) </a:t>
          </a:r>
          <a:r>
            <a:rPr lang="id-ID" sz="3200" dirty="0"/>
            <a:t>untuk jenjang SD dan 5</a:t>
          </a:r>
          <a:r>
            <a:rPr lang="en-US" sz="3200" dirty="0"/>
            <a:t>0</a:t>
          </a:r>
          <a:r>
            <a:rPr lang="id-ID" sz="3200" dirty="0"/>
            <a:t>% (lima puluh persen) untuk jenjang SMP dari daya tampung sekolah</a:t>
          </a:r>
          <a:r>
            <a:rPr lang="en-US" sz="3200" dirty="0"/>
            <a:t>.</a:t>
          </a:r>
        </a:p>
      </dgm:t>
    </dgm:pt>
    <dgm:pt modelId="{F9BB2492-FA2A-4C8F-856E-9914E111CE06}" type="parTrans" cxnId="{9A4A2A82-AE29-4839-A761-7B765F0DAA23}">
      <dgm:prSet/>
      <dgm:spPr/>
      <dgm:t>
        <a:bodyPr/>
        <a:lstStyle/>
        <a:p>
          <a:pPr algn="l"/>
          <a:endParaRPr lang="en-US" sz="2400"/>
        </a:p>
      </dgm:t>
    </dgm:pt>
    <dgm:pt modelId="{88F0B755-3BFF-4613-B0BB-D40FFC06CB33}" type="sibTrans" cxnId="{9A4A2A82-AE29-4839-A761-7B765F0DAA23}">
      <dgm:prSet/>
      <dgm:spPr/>
      <dgm:t>
        <a:bodyPr/>
        <a:lstStyle/>
        <a:p>
          <a:pPr algn="l"/>
          <a:endParaRPr lang="en-US" sz="2400"/>
        </a:p>
      </dgm:t>
    </dgm:pt>
    <dgm:pt modelId="{D04E2DA4-7F62-4B99-A2B0-F797DD7D1D9F}">
      <dgm:prSet phldrT="[Text]" custT="1"/>
      <dgm:spPr/>
      <dgm:t>
        <a:bodyPr/>
        <a:lstStyle/>
        <a:p>
          <a:pPr algn="l"/>
          <a:r>
            <a:rPr lang="en-US" sz="4800" dirty="0" err="1">
              <a:solidFill>
                <a:schemeClr val="tx1"/>
              </a:solidFill>
            </a:rPr>
            <a:t>Afirmasi</a:t>
          </a:r>
          <a:endParaRPr lang="en-US" sz="4800" dirty="0">
            <a:solidFill>
              <a:schemeClr val="tx1"/>
            </a:solidFill>
          </a:endParaRPr>
        </a:p>
      </dgm:t>
    </dgm:pt>
    <dgm:pt modelId="{4D449BC1-C03C-4781-BFE8-332F462187C3}" type="parTrans" cxnId="{F02B34BA-5069-42F5-84E8-E493A06395BF}">
      <dgm:prSet/>
      <dgm:spPr/>
      <dgm:t>
        <a:bodyPr/>
        <a:lstStyle/>
        <a:p>
          <a:pPr algn="l"/>
          <a:endParaRPr lang="en-US" sz="2400"/>
        </a:p>
      </dgm:t>
    </dgm:pt>
    <dgm:pt modelId="{1C0E5BA1-F452-44A4-93D9-7D835BF93B95}" type="sibTrans" cxnId="{F02B34BA-5069-42F5-84E8-E493A06395BF}">
      <dgm:prSet/>
      <dgm:spPr/>
      <dgm:t>
        <a:bodyPr/>
        <a:lstStyle/>
        <a:p>
          <a:pPr algn="l"/>
          <a:endParaRPr lang="en-US" sz="2400"/>
        </a:p>
      </dgm:t>
    </dgm:pt>
    <dgm:pt modelId="{4C33A940-53CF-4E69-BB9F-708731ED0DBB}">
      <dgm:prSet phldrT="[Text]" custT="1"/>
      <dgm:spPr/>
      <dgm:t>
        <a:bodyPr anchor="ctr"/>
        <a:lstStyle/>
        <a:p>
          <a:pPr algn="just"/>
          <a:r>
            <a:rPr lang="id-ID" sz="3600" dirty="0"/>
            <a:t>P</a:t>
          </a:r>
          <a:r>
            <a:rPr lang="en-US" sz="3600" dirty="0" err="1"/>
            <a:t>aling</a:t>
          </a:r>
          <a:r>
            <a:rPr lang="en-US" sz="3600" dirty="0"/>
            <a:t> </a:t>
          </a:r>
          <a:r>
            <a:rPr lang="en-US" sz="3600" dirty="0" err="1"/>
            <a:t>sedikit</a:t>
          </a:r>
          <a:r>
            <a:rPr lang="en-US" sz="3600" dirty="0"/>
            <a:t> 15% (lima </a:t>
          </a:r>
          <a:r>
            <a:rPr lang="en-US" sz="3600" dirty="0" err="1"/>
            <a:t>belas</a:t>
          </a:r>
          <a:r>
            <a:rPr lang="en-US" sz="3600" dirty="0"/>
            <a:t> </a:t>
          </a:r>
          <a:r>
            <a:rPr lang="en-US" sz="3600" dirty="0" err="1"/>
            <a:t>persen</a:t>
          </a:r>
          <a:r>
            <a:rPr lang="en-US" sz="3600" dirty="0"/>
            <a:t>) </a:t>
          </a:r>
          <a:r>
            <a:rPr lang="en-US" sz="3600" dirty="0" err="1"/>
            <a:t>dari</a:t>
          </a:r>
          <a:r>
            <a:rPr lang="en-US" sz="3600" dirty="0"/>
            <a:t> </a:t>
          </a:r>
          <a:r>
            <a:rPr lang="en-US" sz="3600" dirty="0" err="1"/>
            <a:t>daya</a:t>
          </a:r>
          <a:r>
            <a:rPr lang="en-US" sz="3600" dirty="0"/>
            <a:t>  </a:t>
          </a:r>
          <a:r>
            <a:rPr lang="en-US" sz="3600" dirty="0" err="1"/>
            <a:t>tampung</a:t>
          </a:r>
          <a:r>
            <a:rPr lang="en-US" sz="3600" dirty="0"/>
            <a:t> </a:t>
          </a:r>
          <a:r>
            <a:rPr lang="en-US" sz="3600" dirty="0" err="1"/>
            <a:t>sekolah</a:t>
          </a:r>
          <a:r>
            <a:rPr lang="en-US" sz="3600" dirty="0"/>
            <a:t>.</a:t>
          </a:r>
        </a:p>
      </dgm:t>
    </dgm:pt>
    <dgm:pt modelId="{18824B97-8C59-4CA5-96F5-034F96711C78}" type="parTrans" cxnId="{D99CB718-65DA-4DE1-B91F-D0B18A9EBC29}">
      <dgm:prSet/>
      <dgm:spPr/>
      <dgm:t>
        <a:bodyPr/>
        <a:lstStyle/>
        <a:p>
          <a:pPr algn="l"/>
          <a:endParaRPr lang="en-US" sz="2400"/>
        </a:p>
      </dgm:t>
    </dgm:pt>
    <dgm:pt modelId="{C2EE2199-49BF-4C54-9C7E-2CF2A1FA7834}" type="sibTrans" cxnId="{D99CB718-65DA-4DE1-B91F-D0B18A9EBC29}">
      <dgm:prSet/>
      <dgm:spPr/>
      <dgm:t>
        <a:bodyPr/>
        <a:lstStyle/>
        <a:p>
          <a:pPr algn="l"/>
          <a:endParaRPr lang="en-US" sz="2400"/>
        </a:p>
      </dgm:t>
    </dgm:pt>
    <dgm:pt modelId="{D8643F08-3DC5-49CB-8AED-5455106A072B}">
      <dgm:prSet phldrT="[Text]" custT="1"/>
      <dgm:spPr/>
      <dgm:t>
        <a:bodyPr/>
        <a:lstStyle/>
        <a:p>
          <a:pPr algn="l"/>
          <a:r>
            <a:rPr lang="en-US" sz="4800" dirty="0" err="1">
              <a:solidFill>
                <a:schemeClr val="tx1"/>
              </a:solidFill>
            </a:rPr>
            <a:t>Perpindahan</a:t>
          </a:r>
          <a:r>
            <a:rPr lang="en-US" sz="4800" dirty="0">
              <a:solidFill>
                <a:schemeClr val="tx1"/>
              </a:solidFill>
            </a:rPr>
            <a:t> </a:t>
          </a:r>
          <a:r>
            <a:rPr lang="en-US" sz="4800" dirty="0" err="1">
              <a:solidFill>
                <a:schemeClr val="tx1"/>
              </a:solidFill>
            </a:rPr>
            <a:t>tugas</a:t>
          </a:r>
          <a:r>
            <a:rPr lang="en-US" sz="4800" dirty="0">
              <a:solidFill>
                <a:schemeClr val="tx1"/>
              </a:solidFill>
            </a:rPr>
            <a:t> orang </a:t>
          </a:r>
          <a:r>
            <a:rPr lang="en-US" sz="4800" dirty="0" err="1">
              <a:solidFill>
                <a:schemeClr val="tx1"/>
              </a:solidFill>
            </a:rPr>
            <a:t>tua</a:t>
          </a:r>
          <a:r>
            <a:rPr lang="en-US" sz="4800" dirty="0">
              <a:solidFill>
                <a:schemeClr val="tx1"/>
              </a:solidFill>
            </a:rPr>
            <a:t>/</a:t>
          </a:r>
          <a:r>
            <a:rPr lang="en-US" sz="4800" dirty="0" err="1">
              <a:solidFill>
                <a:schemeClr val="tx1"/>
              </a:solidFill>
            </a:rPr>
            <a:t>wali</a:t>
          </a:r>
          <a:endParaRPr lang="en-US" sz="4800" dirty="0">
            <a:solidFill>
              <a:schemeClr val="tx1"/>
            </a:solidFill>
          </a:endParaRPr>
        </a:p>
      </dgm:t>
    </dgm:pt>
    <dgm:pt modelId="{05857DD5-AF16-4600-88EC-420A0FCA5873}" type="parTrans" cxnId="{4791C89D-B9E5-4EFC-A796-A982A7C6F1E1}">
      <dgm:prSet/>
      <dgm:spPr/>
      <dgm:t>
        <a:bodyPr/>
        <a:lstStyle/>
        <a:p>
          <a:pPr algn="l"/>
          <a:endParaRPr lang="en-US" sz="2400"/>
        </a:p>
      </dgm:t>
    </dgm:pt>
    <dgm:pt modelId="{6AEC1058-6A31-4E9E-AFB1-39D8EED4BAA9}" type="sibTrans" cxnId="{4791C89D-B9E5-4EFC-A796-A982A7C6F1E1}">
      <dgm:prSet/>
      <dgm:spPr/>
      <dgm:t>
        <a:bodyPr/>
        <a:lstStyle/>
        <a:p>
          <a:pPr algn="l"/>
          <a:endParaRPr lang="en-US" sz="2400"/>
        </a:p>
      </dgm:t>
    </dgm:pt>
    <dgm:pt modelId="{9A290F0F-4BE5-4939-B2DC-D0EB55CE86D2}">
      <dgm:prSet phldrT="[Text]" custT="1"/>
      <dgm:spPr/>
      <dgm:t>
        <a:bodyPr anchor="ctr"/>
        <a:lstStyle/>
        <a:p>
          <a:pPr algn="l"/>
          <a:r>
            <a:rPr lang="id-ID" sz="3600" dirty="0"/>
            <a:t>P</a:t>
          </a:r>
          <a:r>
            <a:rPr lang="en-US" sz="3600" dirty="0" err="1"/>
            <a:t>aling</a:t>
          </a:r>
          <a:r>
            <a:rPr lang="en-US" sz="3600" dirty="0"/>
            <a:t> </a:t>
          </a:r>
          <a:r>
            <a:rPr lang="en-US" sz="3600" dirty="0" err="1"/>
            <a:t>banyak</a:t>
          </a:r>
          <a:r>
            <a:rPr lang="en-US" sz="3600" dirty="0"/>
            <a:t> 5% (lima </a:t>
          </a:r>
          <a:r>
            <a:rPr lang="en-US" sz="3600" dirty="0" err="1"/>
            <a:t>persen</a:t>
          </a:r>
          <a:r>
            <a:rPr lang="en-US" sz="3600" dirty="0"/>
            <a:t>) </a:t>
          </a:r>
          <a:r>
            <a:rPr lang="en-US" sz="3600" dirty="0" err="1"/>
            <a:t>dari</a:t>
          </a:r>
          <a:r>
            <a:rPr lang="en-US" sz="3600" dirty="0"/>
            <a:t> </a:t>
          </a:r>
          <a:r>
            <a:rPr lang="en-US" sz="3600" dirty="0" err="1"/>
            <a:t>daya</a:t>
          </a:r>
          <a:r>
            <a:rPr lang="en-US" sz="3600" dirty="0"/>
            <a:t>  </a:t>
          </a:r>
          <a:r>
            <a:rPr lang="en-US" sz="3600" dirty="0" err="1"/>
            <a:t>tampung</a:t>
          </a:r>
          <a:r>
            <a:rPr lang="en-US" sz="3600" dirty="0"/>
            <a:t> </a:t>
          </a:r>
          <a:r>
            <a:rPr lang="en-US" sz="3600" dirty="0" err="1"/>
            <a:t>sekolah</a:t>
          </a:r>
          <a:r>
            <a:rPr lang="en-US" sz="3600" dirty="0"/>
            <a:t>.</a:t>
          </a:r>
        </a:p>
      </dgm:t>
    </dgm:pt>
    <dgm:pt modelId="{F067C2F7-25CD-4D8B-8D56-C40E2F170432}" type="parTrans" cxnId="{273DBCFF-0CCF-4B75-A577-FA731882610D}">
      <dgm:prSet/>
      <dgm:spPr/>
      <dgm:t>
        <a:bodyPr/>
        <a:lstStyle/>
        <a:p>
          <a:pPr algn="l"/>
          <a:endParaRPr lang="en-US" sz="2400"/>
        </a:p>
      </dgm:t>
    </dgm:pt>
    <dgm:pt modelId="{57CBE587-F88E-484F-9154-9E8FC8061897}" type="sibTrans" cxnId="{273DBCFF-0CCF-4B75-A577-FA731882610D}">
      <dgm:prSet/>
      <dgm:spPr/>
      <dgm:t>
        <a:bodyPr/>
        <a:lstStyle/>
        <a:p>
          <a:pPr algn="l"/>
          <a:endParaRPr lang="en-US" sz="2400"/>
        </a:p>
      </dgm:t>
    </dgm:pt>
    <dgm:pt modelId="{54BB4B8A-7DE5-42D4-AE3E-2AC5712F8169}">
      <dgm:prSet phldrT="[Text]" custT="1"/>
      <dgm:spPr/>
      <dgm:t>
        <a:bodyPr/>
        <a:lstStyle/>
        <a:p>
          <a:pPr algn="l"/>
          <a:r>
            <a:rPr lang="en-US" sz="4800" dirty="0" err="1">
              <a:solidFill>
                <a:schemeClr val="tx1"/>
              </a:solidFill>
            </a:rPr>
            <a:t>Prestasi</a:t>
          </a:r>
          <a:endParaRPr lang="en-US" sz="4800" dirty="0">
            <a:solidFill>
              <a:schemeClr val="tx1"/>
            </a:solidFill>
          </a:endParaRPr>
        </a:p>
      </dgm:t>
    </dgm:pt>
    <dgm:pt modelId="{1F4FD5E9-D625-4376-A611-1C3E81FEE150}" type="parTrans" cxnId="{F7440C72-670A-437E-A1F0-AA958490A1F6}">
      <dgm:prSet/>
      <dgm:spPr/>
      <dgm:t>
        <a:bodyPr/>
        <a:lstStyle/>
        <a:p>
          <a:pPr algn="l"/>
          <a:endParaRPr lang="en-US" sz="2400"/>
        </a:p>
      </dgm:t>
    </dgm:pt>
    <dgm:pt modelId="{D19C0EAC-B71D-44FC-B511-A67B7B64B7F2}" type="sibTrans" cxnId="{F7440C72-670A-437E-A1F0-AA958490A1F6}">
      <dgm:prSet/>
      <dgm:spPr/>
      <dgm:t>
        <a:bodyPr/>
        <a:lstStyle/>
        <a:p>
          <a:pPr algn="l"/>
          <a:endParaRPr lang="en-US" sz="2400"/>
        </a:p>
      </dgm:t>
    </dgm:pt>
    <dgm:pt modelId="{89C36F85-584C-475F-936B-8B6B418AE3DC}">
      <dgm:prSet phldrT="[Text]" custT="1"/>
      <dgm:spPr/>
      <dgm:t>
        <a:bodyPr anchor="ctr"/>
        <a:lstStyle/>
        <a:p>
          <a:pPr algn="l"/>
          <a:r>
            <a:rPr lang="id-ID" sz="3600" dirty="0"/>
            <a:t>P</a:t>
          </a:r>
          <a:r>
            <a:rPr lang="en-US" sz="3600" dirty="0" err="1"/>
            <a:t>aling</a:t>
          </a:r>
          <a:r>
            <a:rPr lang="en-US" sz="3600" dirty="0"/>
            <a:t> </a:t>
          </a:r>
          <a:r>
            <a:rPr lang="en-US" sz="3600" dirty="0" err="1"/>
            <a:t>banyak</a:t>
          </a:r>
          <a:r>
            <a:rPr lang="en-US" sz="3600" dirty="0"/>
            <a:t> 30% (</a:t>
          </a:r>
          <a:r>
            <a:rPr lang="en-US" sz="3600" dirty="0" err="1"/>
            <a:t>tiga</a:t>
          </a:r>
          <a:r>
            <a:rPr lang="en-US" sz="3600" dirty="0"/>
            <a:t> </a:t>
          </a:r>
          <a:r>
            <a:rPr lang="en-US" sz="3600" dirty="0" err="1"/>
            <a:t>puluh</a:t>
          </a:r>
          <a:r>
            <a:rPr lang="en-US" sz="3600" dirty="0"/>
            <a:t> </a:t>
          </a:r>
          <a:r>
            <a:rPr lang="en-US" sz="3600" dirty="0" err="1"/>
            <a:t>persen</a:t>
          </a:r>
          <a:r>
            <a:rPr lang="en-US" sz="3600" dirty="0"/>
            <a:t>) </a:t>
          </a:r>
          <a:r>
            <a:rPr lang="en-US" sz="3600" dirty="0" err="1"/>
            <a:t>dari</a:t>
          </a:r>
          <a:r>
            <a:rPr lang="en-US" sz="3600" dirty="0"/>
            <a:t> </a:t>
          </a:r>
          <a:r>
            <a:rPr lang="en-US" sz="3600" dirty="0" err="1"/>
            <a:t>daya</a:t>
          </a:r>
          <a:r>
            <a:rPr lang="en-US" sz="3600" dirty="0"/>
            <a:t>  </a:t>
          </a:r>
          <a:r>
            <a:rPr lang="en-US" sz="3600" dirty="0" err="1"/>
            <a:t>tampung</a:t>
          </a:r>
          <a:r>
            <a:rPr lang="en-US" sz="3600" dirty="0"/>
            <a:t> </a:t>
          </a:r>
          <a:r>
            <a:rPr lang="en-US" sz="3600" dirty="0" err="1"/>
            <a:t>sekolah</a:t>
          </a:r>
          <a:r>
            <a:rPr lang="en-US" sz="3600" dirty="0"/>
            <a:t>.</a:t>
          </a:r>
          <a:r>
            <a:rPr lang="id-ID" sz="3600" dirty="0"/>
            <a:t> Jenjang TK dan SD tanpa jalur prestasi</a:t>
          </a:r>
          <a:endParaRPr lang="en-US" sz="3600" dirty="0"/>
        </a:p>
      </dgm:t>
    </dgm:pt>
    <dgm:pt modelId="{79ABB330-9AA2-4C0B-9F6E-2D6E8AA5DAE4}" type="sibTrans" cxnId="{DF216FB6-280C-414A-9B47-7E487F6197ED}">
      <dgm:prSet/>
      <dgm:spPr/>
      <dgm:t>
        <a:bodyPr/>
        <a:lstStyle/>
        <a:p>
          <a:pPr algn="l"/>
          <a:endParaRPr lang="en-US" sz="2400"/>
        </a:p>
      </dgm:t>
    </dgm:pt>
    <dgm:pt modelId="{BAC59367-7810-45CE-B175-7117C20EE670}" type="parTrans" cxnId="{DF216FB6-280C-414A-9B47-7E487F6197ED}">
      <dgm:prSet/>
      <dgm:spPr/>
      <dgm:t>
        <a:bodyPr/>
        <a:lstStyle/>
        <a:p>
          <a:pPr algn="l"/>
          <a:endParaRPr lang="en-US" sz="2400"/>
        </a:p>
      </dgm:t>
    </dgm:pt>
    <dgm:pt modelId="{DA27DB38-6DFC-4902-AFCA-5CCCC2E8E46E}" type="pres">
      <dgm:prSet presAssocID="{B38AEBD0-F7E0-4BCF-B728-740C53DB46A8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0D5FAF03-6C58-44F2-8035-285E49F2E55C}" type="pres">
      <dgm:prSet presAssocID="{47199EEA-97A8-4DD5-BBE7-9B6C3AE9DDC4}" presName="composite" presStyleCnt="0"/>
      <dgm:spPr/>
    </dgm:pt>
    <dgm:pt modelId="{EB645B0F-A779-425F-B596-E827529FB72F}" type="pres">
      <dgm:prSet presAssocID="{47199EEA-97A8-4DD5-BBE7-9B6C3AE9DDC4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EFEAFC26-A5BA-47D6-A30F-A83A83B20CA6}" type="pres">
      <dgm:prSet presAssocID="{47199EEA-97A8-4DD5-BBE7-9B6C3AE9DDC4}" presName="Parent" presStyleLbl="alignNode1" presStyleIdx="0" presStyleCnt="4">
        <dgm:presLayoutVars>
          <dgm:chMax val="3"/>
          <dgm:chPref val="3"/>
          <dgm:bulletEnabled val="1"/>
        </dgm:presLayoutVars>
      </dgm:prSet>
      <dgm:spPr/>
    </dgm:pt>
    <dgm:pt modelId="{C6162605-257B-4E82-A420-82FDC5578E6C}" type="pres">
      <dgm:prSet presAssocID="{47199EEA-97A8-4DD5-BBE7-9B6C3AE9DDC4}" presName="Accent" presStyleLbl="parChTrans1D1" presStyleIdx="0" presStyleCnt="4"/>
      <dgm:spPr/>
    </dgm:pt>
    <dgm:pt modelId="{C477DF95-31D6-43E2-BD9F-03683FB8ACE4}" type="pres">
      <dgm:prSet presAssocID="{1DE346CA-6668-4E6B-9E6F-1FCA0C7E2258}" presName="sibTrans" presStyleCnt="0"/>
      <dgm:spPr/>
    </dgm:pt>
    <dgm:pt modelId="{13E86CFD-857B-4C8F-B081-6046C42102F1}" type="pres">
      <dgm:prSet presAssocID="{D04E2DA4-7F62-4B99-A2B0-F797DD7D1D9F}" presName="composite" presStyleCnt="0"/>
      <dgm:spPr/>
    </dgm:pt>
    <dgm:pt modelId="{25ADBA5D-5640-43E9-864E-10CEC7C4E554}" type="pres">
      <dgm:prSet presAssocID="{D04E2DA4-7F62-4B99-A2B0-F797DD7D1D9F}" presName="FirstChild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B26693D1-1B83-4076-9A36-0C311D744E4C}" type="pres">
      <dgm:prSet presAssocID="{D04E2DA4-7F62-4B99-A2B0-F797DD7D1D9F}" presName="Parent" presStyleLbl="alignNode1" presStyleIdx="1" presStyleCnt="4">
        <dgm:presLayoutVars>
          <dgm:chMax val="3"/>
          <dgm:chPref val="3"/>
          <dgm:bulletEnabled val="1"/>
        </dgm:presLayoutVars>
      </dgm:prSet>
      <dgm:spPr/>
    </dgm:pt>
    <dgm:pt modelId="{14B9270C-B129-4D6D-940E-3BA00C608209}" type="pres">
      <dgm:prSet presAssocID="{D04E2DA4-7F62-4B99-A2B0-F797DD7D1D9F}" presName="Accent" presStyleLbl="parChTrans1D1" presStyleIdx="1" presStyleCnt="4"/>
      <dgm:spPr/>
    </dgm:pt>
    <dgm:pt modelId="{345B4A34-D684-4EEB-A157-4F27989E1F12}" type="pres">
      <dgm:prSet presAssocID="{1C0E5BA1-F452-44A4-93D9-7D835BF93B95}" presName="sibTrans" presStyleCnt="0"/>
      <dgm:spPr/>
    </dgm:pt>
    <dgm:pt modelId="{3BD533FB-F106-48FE-B9F4-C023AC0AFAEF}" type="pres">
      <dgm:prSet presAssocID="{D8643F08-3DC5-49CB-8AED-5455106A072B}" presName="composite" presStyleCnt="0"/>
      <dgm:spPr/>
    </dgm:pt>
    <dgm:pt modelId="{AEDA36CC-1CCB-4198-88D8-ABB71F006594}" type="pres">
      <dgm:prSet presAssocID="{D8643F08-3DC5-49CB-8AED-5455106A072B}" presName="FirstChild" presStyleLbl="revTx" presStyleIdx="2" presStyleCnt="4" custScaleX="91189">
        <dgm:presLayoutVars>
          <dgm:chMax val="0"/>
          <dgm:chPref val="0"/>
          <dgm:bulletEnabled val="1"/>
        </dgm:presLayoutVars>
      </dgm:prSet>
      <dgm:spPr/>
    </dgm:pt>
    <dgm:pt modelId="{7343C6ED-583F-4B19-AF65-A448F980927B}" type="pres">
      <dgm:prSet presAssocID="{D8643F08-3DC5-49CB-8AED-5455106A072B}" presName="Parent" presStyleLbl="alignNode1" presStyleIdx="2" presStyleCnt="4" custScaleX="118014">
        <dgm:presLayoutVars>
          <dgm:chMax val="3"/>
          <dgm:chPref val="3"/>
          <dgm:bulletEnabled val="1"/>
        </dgm:presLayoutVars>
      </dgm:prSet>
      <dgm:spPr/>
    </dgm:pt>
    <dgm:pt modelId="{D84EC204-CCFE-4800-B4B9-6B9AD7AE1259}" type="pres">
      <dgm:prSet presAssocID="{D8643F08-3DC5-49CB-8AED-5455106A072B}" presName="Accent" presStyleLbl="parChTrans1D1" presStyleIdx="2" presStyleCnt="4"/>
      <dgm:spPr/>
    </dgm:pt>
    <dgm:pt modelId="{72226679-7B44-416C-BD20-4903AD1E653B}" type="pres">
      <dgm:prSet presAssocID="{6AEC1058-6A31-4E9E-AFB1-39D8EED4BAA9}" presName="sibTrans" presStyleCnt="0"/>
      <dgm:spPr/>
    </dgm:pt>
    <dgm:pt modelId="{92FAF7B4-4E48-4AF6-A7A8-252F1913585E}" type="pres">
      <dgm:prSet presAssocID="{54BB4B8A-7DE5-42D4-AE3E-2AC5712F8169}" presName="composite" presStyleCnt="0"/>
      <dgm:spPr/>
    </dgm:pt>
    <dgm:pt modelId="{1EB55105-EF1E-41D8-9C18-FDC0D5AE1B5C}" type="pres">
      <dgm:prSet presAssocID="{54BB4B8A-7DE5-42D4-AE3E-2AC5712F8169}" presName="FirstChild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79E0C72D-C88B-469E-82EC-FF06966A6E09}" type="pres">
      <dgm:prSet presAssocID="{54BB4B8A-7DE5-42D4-AE3E-2AC5712F8169}" presName="Parent" presStyleLbl="alignNode1" presStyleIdx="3" presStyleCnt="4">
        <dgm:presLayoutVars>
          <dgm:chMax val="3"/>
          <dgm:chPref val="3"/>
          <dgm:bulletEnabled val="1"/>
        </dgm:presLayoutVars>
      </dgm:prSet>
      <dgm:spPr/>
    </dgm:pt>
    <dgm:pt modelId="{FBDA9E7A-603E-4C13-9611-1B44AE9C0CB6}" type="pres">
      <dgm:prSet presAssocID="{54BB4B8A-7DE5-42D4-AE3E-2AC5712F8169}" presName="Accent" presStyleLbl="parChTrans1D1" presStyleIdx="3" presStyleCnt="4"/>
      <dgm:spPr/>
    </dgm:pt>
  </dgm:ptLst>
  <dgm:cxnLst>
    <dgm:cxn modelId="{D99CB718-65DA-4DE1-B91F-D0B18A9EBC29}" srcId="{D04E2DA4-7F62-4B99-A2B0-F797DD7D1D9F}" destId="{4C33A940-53CF-4E69-BB9F-708731ED0DBB}" srcOrd="0" destOrd="0" parTransId="{18824B97-8C59-4CA5-96F5-034F96711C78}" sibTransId="{C2EE2199-49BF-4C54-9C7E-2CF2A1FA7834}"/>
    <dgm:cxn modelId="{CDEF7631-8F3D-4CED-BF41-AE2CD11FCA1E}" srcId="{B38AEBD0-F7E0-4BCF-B728-740C53DB46A8}" destId="{47199EEA-97A8-4DD5-BBE7-9B6C3AE9DDC4}" srcOrd="0" destOrd="0" parTransId="{22AB1B0F-362D-494E-9E5E-4B8CDC052EF4}" sibTransId="{1DE346CA-6668-4E6B-9E6F-1FCA0C7E2258}"/>
    <dgm:cxn modelId="{B440C438-B5FF-41CE-9F95-5CFF181CBEFC}" type="presOf" srcId="{B38AEBD0-F7E0-4BCF-B728-740C53DB46A8}" destId="{DA27DB38-6DFC-4902-AFCA-5CCCC2E8E46E}" srcOrd="0" destOrd="0" presId="urn:microsoft.com/office/officeart/2011/layout/TabList"/>
    <dgm:cxn modelId="{F1EA4F5D-51B9-4257-B86D-E90FF8C1C76B}" type="presOf" srcId="{47199EEA-97A8-4DD5-BBE7-9B6C3AE9DDC4}" destId="{EFEAFC26-A5BA-47D6-A30F-A83A83B20CA6}" srcOrd="0" destOrd="0" presId="urn:microsoft.com/office/officeart/2011/layout/TabList"/>
    <dgm:cxn modelId="{83168863-6977-45BE-8E62-69FA7267D48B}" type="presOf" srcId="{54BB4B8A-7DE5-42D4-AE3E-2AC5712F8169}" destId="{79E0C72D-C88B-469E-82EC-FF06966A6E09}" srcOrd="0" destOrd="0" presId="urn:microsoft.com/office/officeart/2011/layout/TabList"/>
    <dgm:cxn modelId="{C466404E-CD3B-46D0-B3D7-A189E1B163CC}" type="presOf" srcId="{89C36F85-584C-475F-936B-8B6B418AE3DC}" destId="{1EB55105-EF1E-41D8-9C18-FDC0D5AE1B5C}" srcOrd="0" destOrd="0" presId="urn:microsoft.com/office/officeart/2011/layout/TabList"/>
    <dgm:cxn modelId="{A1F7FE6E-B14D-4E7E-A1A5-291F3DE7BB1B}" type="presOf" srcId="{4C33A940-53CF-4E69-BB9F-708731ED0DBB}" destId="{25ADBA5D-5640-43E9-864E-10CEC7C4E554}" srcOrd="0" destOrd="0" presId="urn:microsoft.com/office/officeart/2011/layout/TabList"/>
    <dgm:cxn modelId="{F7440C72-670A-437E-A1F0-AA958490A1F6}" srcId="{B38AEBD0-F7E0-4BCF-B728-740C53DB46A8}" destId="{54BB4B8A-7DE5-42D4-AE3E-2AC5712F8169}" srcOrd="3" destOrd="0" parTransId="{1F4FD5E9-D625-4376-A611-1C3E81FEE150}" sibTransId="{D19C0EAC-B71D-44FC-B511-A67B7B64B7F2}"/>
    <dgm:cxn modelId="{F6AD1D52-FCB9-4B0E-B7D0-ABC6C46541C5}" type="presOf" srcId="{BC6E65EE-0ECA-4545-AD70-6A21FF3D7917}" destId="{EB645B0F-A779-425F-B596-E827529FB72F}" srcOrd="0" destOrd="0" presId="urn:microsoft.com/office/officeart/2011/layout/TabList"/>
    <dgm:cxn modelId="{6825C974-D321-4138-B9B9-CE9AE3470BFA}" type="presOf" srcId="{D8643F08-3DC5-49CB-8AED-5455106A072B}" destId="{7343C6ED-583F-4B19-AF65-A448F980927B}" srcOrd="0" destOrd="0" presId="urn:microsoft.com/office/officeart/2011/layout/TabList"/>
    <dgm:cxn modelId="{9A4A2A82-AE29-4839-A761-7B765F0DAA23}" srcId="{47199EEA-97A8-4DD5-BBE7-9B6C3AE9DDC4}" destId="{BC6E65EE-0ECA-4545-AD70-6A21FF3D7917}" srcOrd="0" destOrd="0" parTransId="{F9BB2492-FA2A-4C8F-856E-9914E111CE06}" sibTransId="{88F0B755-3BFF-4613-B0BB-D40FFC06CB33}"/>
    <dgm:cxn modelId="{4791C89D-B9E5-4EFC-A796-A982A7C6F1E1}" srcId="{B38AEBD0-F7E0-4BCF-B728-740C53DB46A8}" destId="{D8643F08-3DC5-49CB-8AED-5455106A072B}" srcOrd="2" destOrd="0" parTransId="{05857DD5-AF16-4600-88EC-420A0FCA5873}" sibTransId="{6AEC1058-6A31-4E9E-AFB1-39D8EED4BAA9}"/>
    <dgm:cxn modelId="{C5ECE1AE-B0F3-4CA4-9CE7-20C1C4AE1773}" type="presOf" srcId="{D04E2DA4-7F62-4B99-A2B0-F797DD7D1D9F}" destId="{B26693D1-1B83-4076-9A36-0C311D744E4C}" srcOrd="0" destOrd="0" presId="urn:microsoft.com/office/officeart/2011/layout/TabList"/>
    <dgm:cxn modelId="{94E5C9B3-3E76-4225-BCD5-B1E0A55420F2}" type="presOf" srcId="{9A290F0F-4BE5-4939-B2DC-D0EB55CE86D2}" destId="{AEDA36CC-1CCB-4198-88D8-ABB71F006594}" srcOrd="0" destOrd="0" presId="urn:microsoft.com/office/officeart/2011/layout/TabList"/>
    <dgm:cxn modelId="{DF216FB6-280C-414A-9B47-7E487F6197ED}" srcId="{54BB4B8A-7DE5-42D4-AE3E-2AC5712F8169}" destId="{89C36F85-584C-475F-936B-8B6B418AE3DC}" srcOrd="0" destOrd="0" parTransId="{BAC59367-7810-45CE-B175-7117C20EE670}" sibTransId="{79ABB330-9AA2-4C0B-9F6E-2D6E8AA5DAE4}"/>
    <dgm:cxn modelId="{F02B34BA-5069-42F5-84E8-E493A06395BF}" srcId="{B38AEBD0-F7E0-4BCF-B728-740C53DB46A8}" destId="{D04E2DA4-7F62-4B99-A2B0-F797DD7D1D9F}" srcOrd="1" destOrd="0" parTransId="{4D449BC1-C03C-4781-BFE8-332F462187C3}" sibTransId="{1C0E5BA1-F452-44A4-93D9-7D835BF93B95}"/>
    <dgm:cxn modelId="{273DBCFF-0CCF-4B75-A577-FA731882610D}" srcId="{D8643F08-3DC5-49CB-8AED-5455106A072B}" destId="{9A290F0F-4BE5-4939-B2DC-D0EB55CE86D2}" srcOrd="0" destOrd="0" parTransId="{F067C2F7-25CD-4D8B-8D56-C40E2F170432}" sibTransId="{57CBE587-F88E-484F-9154-9E8FC8061897}"/>
    <dgm:cxn modelId="{16E17E01-4A95-418A-98F0-2275F953286B}" type="presParOf" srcId="{DA27DB38-6DFC-4902-AFCA-5CCCC2E8E46E}" destId="{0D5FAF03-6C58-44F2-8035-285E49F2E55C}" srcOrd="0" destOrd="0" presId="urn:microsoft.com/office/officeart/2011/layout/TabList"/>
    <dgm:cxn modelId="{78F2DFF2-77B5-401A-A9D8-73E422722D65}" type="presParOf" srcId="{0D5FAF03-6C58-44F2-8035-285E49F2E55C}" destId="{EB645B0F-A779-425F-B596-E827529FB72F}" srcOrd="0" destOrd="0" presId="urn:microsoft.com/office/officeart/2011/layout/TabList"/>
    <dgm:cxn modelId="{0903C4DA-584B-419B-B815-C978CBAC8FDD}" type="presParOf" srcId="{0D5FAF03-6C58-44F2-8035-285E49F2E55C}" destId="{EFEAFC26-A5BA-47D6-A30F-A83A83B20CA6}" srcOrd="1" destOrd="0" presId="urn:microsoft.com/office/officeart/2011/layout/TabList"/>
    <dgm:cxn modelId="{A7C0FCF5-EA7B-49F7-B355-A2FB25C1AB97}" type="presParOf" srcId="{0D5FAF03-6C58-44F2-8035-285E49F2E55C}" destId="{C6162605-257B-4E82-A420-82FDC5578E6C}" srcOrd="2" destOrd="0" presId="urn:microsoft.com/office/officeart/2011/layout/TabList"/>
    <dgm:cxn modelId="{AF50AB31-7009-4CC6-8BB5-7214A316BC47}" type="presParOf" srcId="{DA27DB38-6DFC-4902-AFCA-5CCCC2E8E46E}" destId="{C477DF95-31D6-43E2-BD9F-03683FB8ACE4}" srcOrd="1" destOrd="0" presId="urn:microsoft.com/office/officeart/2011/layout/TabList"/>
    <dgm:cxn modelId="{64B7C258-FDE7-488A-B2EC-65365D6B1B95}" type="presParOf" srcId="{DA27DB38-6DFC-4902-AFCA-5CCCC2E8E46E}" destId="{13E86CFD-857B-4C8F-B081-6046C42102F1}" srcOrd="2" destOrd="0" presId="urn:microsoft.com/office/officeart/2011/layout/TabList"/>
    <dgm:cxn modelId="{E172C88E-EFFC-4235-B17B-4FF791A741F3}" type="presParOf" srcId="{13E86CFD-857B-4C8F-B081-6046C42102F1}" destId="{25ADBA5D-5640-43E9-864E-10CEC7C4E554}" srcOrd="0" destOrd="0" presId="urn:microsoft.com/office/officeart/2011/layout/TabList"/>
    <dgm:cxn modelId="{B4ECB028-76CD-4F37-9EC8-0D9DBCD3555D}" type="presParOf" srcId="{13E86CFD-857B-4C8F-B081-6046C42102F1}" destId="{B26693D1-1B83-4076-9A36-0C311D744E4C}" srcOrd="1" destOrd="0" presId="urn:microsoft.com/office/officeart/2011/layout/TabList"/>
    <dgm:cxn modelId="{7D47855C-D9A1-40AB-97DE-BB44AC716DD1}" type="presParOf" srcId="{13E86CFD-857B-4C8F-B081-6046C42102F1}" destId="{14B9270C-B129-4D6D-940E-3BA00C608209}" srcOrd="2" destOrd="0" presId="urn:microsoft.com/office/officeart/2011/layout/TabList"/>
    <dgm:cxn modelId="{3AA0BE7D-A54C-4934-B8E6-8FFEE949C3E4}" type="presParOf" srcId="{DA27DB38-6DFC-4902-AFCA-5CCCC2E8E46E}" destId="{345B4A34-D684-4EEB-A157-4F27989E1F12}" srcOrd="3" destOrd="0" presId="urn:microsoft.com/office/officeart/2011/layout/TabList"/>
    <dgm:cxn modelId="{FC043EA6-305E-4909-80F3-964D0D0BB494}" type="presParOf" srcId="{DA27DB38-6DFC-4902-AFCA-5CCCC2E8E46E}" destId="{3BD533FB-F106-48FE-B9F4-C023AC0AFAEF}" srcOrd="4" destOrd="0" presId="urn:microsoft.com/office/officeart/2011/layout/TabList"/>
    <dgm:cxn modelId="{7F59B0B6-96AD-42E1-840C-8C0761AA182E}" type="presParOf" srcId="{3BD533FB-F106-48FE-B9F4-C023AC0AFAEF}" destId="{AEDA36CC-1CCB-4198-88D8-ABB71F006594}" srcOrd="0" destOrd="0" presId="urn:microsoft.com/office/officeart/2011/layout/TabList"/>
    <dgm:cxn modelId="{35B10928-9E2E-4A65-BD43-4ADE5736AEA5}" type="presParOf" srcId="{3BD533FB-F106-48FE-B9F4-C023AC0AFAEF}" destId="{7343C6ED-583F-4B19-AF65-A448F980927B}" srcOrd="1" destOrd="0" presId="urn:microsoft.com/office/officeart/2011/layout/TabList"/>
    <dgm:cxn modelId="{749C53DE-F617-4003-89EC-385A1DC3AFFB}" type="presParOf" srcId="{3BD533FB-F106-48FE-B9F4-C023AC0AFAEF}" destId="{D84EC204-CCFE-4800-B4B9-6B9AD7AE1259}" srcOrd="2" destOrd="0" presId="urn:microsoft.com/office/officeart/2011/layout/TabList"/>
    <dgm:cxn modelId="{9E93C3EC-575E-453A-9250-48B071CD402B}" type="presParOf" srcId="{DA27DB38-6DFC-4902-AFCA-5CCCC2E8E46E}" destId="{72226679-7B44-416C-BD20-4903AD1E653B}" srcOrd="5" destOrd="0" presId="urn:microsoft.com/office/officeart/2011/layout/TabList"/>
    <dgm:cxn modelId="{D9D3505C-5E9B-41C4-A70C-1ADFCC28002F}" type="presParOf" srcId="{DA27DB38-6DFC-4902-AFCA-5CCCC2E8E46E}" destId="{92FAF7B4-4E48-4AF6-A7A8-252F1913585E}" srcOrd="6" destOrd="0" presId="urn:microsoft.com/office/officeart/2011/layout/TabList"/>
    <dgm:cxn modelId="{EDB45BF6-F067-4D3C-A308-1013C792A00A}" type="presParOf" srcId="{92FAF7B4-4E48-4AF6-A7A8-252F1913585E}" destId="{1EB55105-EF1E-41D8-9C18-FDC0D5AE1B5C}" srcOrd="0" destOrd="0" presId="urn:microsoft.com/office/officeart/2011/layout/TabList"/>
    <dgm:cxn modelId="{A5AA01BC-C5A2-44BA-B4F6-15D5CAFF0005}" type="presParOf" srcId="{92FAF7B4-4E48-4AF6-A7A8-252F1913585E}" destId="{79E0C72D-C88B-469E-82EC-FF06966A6E09}" srcOrd="1" destOrd="0" presId="urn:microsoft.com/office/officeart/2011/layout/TabList"/>
    <dgm:cxn modelId="{E6E10C70-AD2A-4197-BCC5-18FDA46E166F}" type="presParOf" srcId="{92FAF7B4-4E48-4AF6-A7A8-252F1913585E}" destId="{FBDA9E7A-603E-4C13-9611-1B44AE9C0CB6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A9E7A-603E-4C13-9611-1B44AE9C0CB6}">
      <dsp:nvSpPr>
        <dsp:cNvPr id="0" name=""/>
        <dsp:cNvSpPr/>
      </dsp:nvSpPr>
      <dsp:spPr>
        <a:xfrm>
          <a:off x="0" y="7951541"/>
          <a:ext cx="13695528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4EC204-CCFE-4800-B4B9-6B9AD7AE1259}">
      <dsp:nvSpPr>
        <dsp:cNvPr id="0" name=""/>
        <dsp:cNvSpPr/>
      </dsp:nvSpPr>
      <dsp:spPr>
        <a:xfrm>
          <a:off x="160362" y="5940134"/>
          <a:ext cx="13695528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B9270C-B129-4D6D-940E-3BA00C608209}">
      <dsp:nvSpPr>
        <dsp:cNvPr id="0" name=""/>
        <dsp:cNvSpPr/>
      </dsp:nvSpPr>
      <dsp:spPr>
        <a:xfrm>
          <a:off x="0" y="3928726"/>
          <a:ext cx="13695528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162605-257B-4E82-A420-82FDC5578E6C}">
      <dsp:nvSpPr>
        <dsp:cNvPr id="0" name=""/>
        <dsp:cNvSpPr/>
      </dsp:nvSpPr>
      <dsp:spPr>
        <a:xfrm>
          <a:off x="0" y="1917318"/>
          <a:ext cx="13695528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645B0F-A779-425F-B596-E827529FB72F}">
      <dsp:nvSpPr>
        <dsp:cNvPr id="0" name=""/>
        <dsp:cNvSpPr/>
      </dsp:nvSpPr>
      <dsp:spPr>
        <a:xfrm>
          <a:off x="3560837" y="1692"/>
          <a:ext cx="10134690" cy="1915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200" kern="1200" dirty="0"/>
            <a:t>P</a:t>
          </a:r>
          <a:r>
            <a:rPr lang="en-US" sz="3200" kern="1200" dirty="0" err="1"/>
            <a:t>aling</a:t>
          </a:r>
          <a:r>
            <a:rPr lang="en-US" sz="3200" kern="1200" dirty="0"/>
            <a:t> </a:t>
          </a:r>
          <a:r>
            <a:rPr lang="en-US" sz="3200" kern="1200" dirty="0" err="1"/>
            <a:t>sedikit</a:t>
          </a:r>
          <a:r>
            <a:rPr lang="en-US" sz="3200" kern="1200" dirty="0"/>
            <a:t> </a:t>
          </a:r>
          <a:r>
            <a:rPr lang="id-ID" sz="3200" kern="1200" dirty="0"/>
            <a:t>8</a:t>
          </a:r>
          <a:r>
            <a:rPr lang="en-US" sz="3200" kern="1200" dirty="0"/>
            <a:t>0% (</a:t>
          </a:r>
          <a:r>
            <a:rPr lang="id-ID" sz="3200" kern="1200" dirty="0"/>
            <a:t>delapan </a:t>
          </a:r>
          <a:r>
            <a:rPr lang="en-US" sz="3200" kern="1200" dirty="0" err="1"/>
            <a:t>puluh</a:t>
          </a:r>
          <a:r>
            <a:rPr lang="en-US" sz="3200" kern="1200" dirty="0"/>
            <a:t> </a:t>
          </a:r>
          <a:r>
            <a:rPr lang="en-US" sz="3200" kern="1200" dirty="0" err="1"/>
            <a:t>persen</a:t>
          </a:r>
          <a:r>
            <a:rPr lang="en-US" sz="3200" kern="1200" dirty="0"/>
            <a:t>) </a:t>
          </a:r>
          <a:r>
            <a:rPr lang="id-ID" sz="3200" kern="1200" dirty="0"/>
            <a:t>untuk jenjang SD dan 5</a:t>
          </a:r>
          <a:r>
            <a:rPr lang="en-US" sz="3200" kern="1200" dirty="0"/>
            <a:t>0</a:t>
          </a:r>
          <a:r>
            <a:rPr lang="id-ID" sz="3200" kern="1200" dirty="0"/>
            <a:t>% (lima puluh persen) untuk jenjang SMP dari daya tampung sekolah</a:t>
          </a:r>
          <a:r>
            <a:rPr lang="en-US" sz="3200" kern="1200" dirty="0"/>
            <a:t>.</a:t>
          </a:r>
        </a:p>
      </dsp:txBody>
      <dsp:txXfrm>
        <a:off x="3560837" y="1692"/>
        <a:ext cx="10134690" cy="1915626"/>
      </dsp:txXfrm>
    </dsp:sp>
    <dsp:sp modelId="{EFEAFC26-A5BA-47D6-A30F-A83A83B20CA6}">
      <dsp:nvSpPr>
        <dsp:cNvPr id="0" name=""/>
        <dsp:cNvSpPr/>
      </dsp:nvSpPr>
      <dsp:spPr>
        <a:xfrm>
          <a:off x="0" y="1692"/>
          <a:ext cx="3560837" cy="1915626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 err="1">
              <a:solidFill>
                <a:schemeClr val="tx1"/>
              </a:solidFill>
            </a:rPr>
            <a:t>Zonasi</a:t>
          </a:r>
          <a:endParaRPr lang="en-US" sz="4800" kern="1200" dirty="0">
            <a:solidFill>
              <a:schemeClr val="tx1"/>
            </a:solidFill>
          </a:endParaRPr>
        </a:p>
      </dsp:txBody>
      <dsp:txXfrm>
        <a:off x="93530" y="95222"/>
        <a:ext cx="3373777" cy="1822096"/>
      </dsp:txXfrm>
    </dsp:sp>
    <dsp:sp modelId="{25ADBA5D-5640-43E9-864E-10CEC7C4E554}">
      <dsp:nvSpPr>
        <dsp:cNvPr id="0" name=""/>
        <dsp:cNvSpPr/>
      </dsp:nvSpPr>
      <dsp:spPr>
        <a:xfrm>
          <a:off x="3560837" y="2013099"/>
          <a:ext cx="10134690" cy="1915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/>
            <a:t>P</a:t>
          </a:r>
          <a:r>
            <a:rPr lang="en-US" sz="3600" kern="1200" dirty="0" err="1"/>
            <a:t>aling</a:t>
          </a:r>
          <a:r>
            <a:rPr lang="en-US" sz="3600" kern="1200" dirty="0"/>
            <a:t> </a:t>
          </a:r>
          <a:r>
            <a:rPr lang="en-US" sz="3600" kern="1200" dirty="0" err="1"/>
            <a:t>sedikit</a:t>
          </a:r>
          <a:r>
            <a:rPr lang="en-US" sz="3600" kern="1200" dirty="0"/>
            <a:t> 15% (lima </a:t>
          </a:r>
          <a:r>
            <a:rPr lang="en-US" sz="3600" kern="1200" dirty="0" err="1"/>
            <a:t>belas</a:t>
          </a:r>
          <a:r>
            <a:rPr lang="en-US" sz="3600" kern="1200" dirty="0"/>
            <a:t> </a:t>
          </a:r>
          <a:r>
            <a:rPr lang="en-US" sz="3600" kern="1200" dirty="0" err="1"/>
            <a:t>persen</a:t>
          </a:r>
          <a:r>
            <a:rPr lang="en-US" sz="3600" kern="1200" dirty="0"/>
            <a:t>) </a:t>
          </a:r>
          <a:r>
            <a:rPr lang="en-US" sz="3600" kern="1200" dirty="0" err="1"/>
            <a:t>dari</a:t>
          </a:r>
          <a:r>
            <a:rPr lang="en-US" sz="3600" kern="1200" dirty="0"/>
            <a:t> </a:t>
          </a:r>
          <a:r>
            <a:rPr lang="en-US" sz="3600" kern="1200" dirty="0" err="1"/>
            <a:t>daya</a:t>
          </a:r>
          <a:r>
            <a:rPr lang="en-US" sz="3600" kern="1200" dirty="0"/>
            <a:t>  </a:t>
          </a:r>
          <a:r>
            <a:rPr lang="en-US" sz="3600" kern="1200" dirty="0" err="1"/>
            <a:t>tampung</a:t>
          </a:r>
          <a:r>
            <a:rPr lang="en-US" sz="3600" kern="1200" dirty="0"/>
            <a:t> </a:t>
          </a:r>
          <a:r>
            <a:rPr lang="en-US" sz="3600" kern="1200" dirty="0" err="1"/>
            <a:t>sekolah</a:t>
          </a:r>
          <a:r>
            <a:rPr lang="en-US" sz="3600" kern="1200" dirty="0"/>
            <a:t>.</a:t>
          </a:r>
        </a:p>
      </dsp:txBody>
      <dsp:txXfrm>
        <a:off x="3560837" y="2013099"/>
        <a:ext cx="10134690" cy="1915626"/>
      </dsp:txXfrm>
    </dsp:sp>
    <dsp:sp modelId="{B26693D1-1B83-4076-9A36-0C311D744E4C}">
      <dsp:nvSpPr>
        <dsp:cNvPr id="0" name=""/>
        <dsp:cNvSpPr/>
      </dsp:nvSpPr>
      <dsp:spPr>
        <a:xfrm>
          <a:off x="0" y="2013099"/>
          <a:ext cx="3560837" cy="1915626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 err="1">
              <a:solidFill>
                <a:schemeClr val="tx1"/>
              </a:solidFill>
            </a:rPr>
            <a:t>Afirmasi</a:t>
          </a:r>
          <a:endParaRPr lang="en-US" sz="4800" kern="1200" dirty="0">
            <a:solidFill>
              <a:schemeClr val="tx1"/>
            </a:solidFill>
          </a:endParaRPr>
        </a:p>
      </dsp:txBody>
      <dsp:txXfrm>
        <a:off x="93530" y="2106629"/>
        <a:ext cx="3373777" cy="1822096"/>
      </dsp:txXfrm>
    </dsp:sp>
    <dsp:sp modelId="{AEDA36CC-1CCB-4198-88D8-ABB71F006594}">
      <dsp:nvSpPr>
        <dsp:cNvPr id="0" name=""/>
        <dsp:cNvSpPr/>
      </dsp:nvSpPr>
      <dsp:spPr>
        <a:xfrm>
          <a:off x="4167683" y="4024507"/>
          <a:ext cx="9241723" cy="1915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/>
            <a:t>P</a:t>
          </a:r>
          <a:r>
            <a:rPr lang="en-US" sz="3600" kern="1200" dirty="0" err="1"/>
            <a:t>aling</a:t>
          </a:r>
          <a:r>
            <a:rPr lang="en-US" sz="3600" kern="1200" dirty="0"/>
            <a:t> </a:t>
          </a:r>
          <a:r>
            <a:rPr lang="en-US" sz="3600" kern="1200" dirty="0" err="1"/>
            <a:t>banyak</a:t>
          </a:r>
          <a:r>
            <a:rPr lang="en-US" sz="3600" kern="1200" dirty="0"/>
            <a:t> 5% (lima </a:t>
          </a:r>
          <a:r>
            <a:rPr lang="en-US" sz="3600" kern="1200" dirty="0" err="1"/>
            <a:t>persen</a:t>
          </a:r>
          <a:r>
            <a:rPr lang="en-US" sz="3600" kern="1200" dirty="0"/>
            <a:t>) </a:t>
          </a:r>
          <a:r>
            <a:rPr lang="en-US" sz="3600" kern="1200" dirty="0" err="1"/>
            <a:t>dari</a:t>
          </a:r>
          <a:r>
            <a:rPr lang="en-US" sz="3600" kern="1200" dirty="0"/>
            <a:t> </a:t>
          </a:r>
          <a:r>
            <a:rPr lang="en-US" sz="3600" kern="1200" dirty="0" err="1"/>
            <a:t>daya</a:t>
          </a:r>
          <a:r>
            <a:rPr lang="en-US" sz="3600" kern="1200" dirty="0"/>
            <a:t>  </a:t>
          </a:r>
          <a:r>
            <a:rPr lang="en-US" sz="3600" kern="1200" dirty="0" err="1"/>
            <a:t>tampung</a:t>
          </a:r>
          <a:r>
            <a:rPr lang="en-US" sz="3600" kern="1200" dirty="0"/>
            <a:t> </a:t>
          </a:r>
          <a:r>
            <a:rPr lang="en-US" sz="3600" kern="1200" dirty="0" err="1"/>
            <a:t>sekolah</a:t>
          </a:r>
          <a:r>
            <a:rPr lang="en-US" sz="3600" kern="1200" dirty="0"/>
            <a:t>.</a:t>
          </a:r>
        </a:p>
      </dsp:txBody>
      <dsp:txXfrm>
        <a:off x="4167683" y="4024507"/>
        <a:ext cx="9241723" cy="1915626"/>
      </dsp:txXfrm>
    </dsp:sp>
    <dsp:sp modelId="{7343C6ED-583F-4B19-AF65-A448F980927B}">
      <dsp:nvSpPr>
        <dsp:cNvPr id="0" name=""/>
        <dsp:cNvSpPr/>
      </dsp:nvSpPr>
      <dsp:spPr>
        <a:xfrm>
          <a:off x="-160362" y="4024507"/>
          <a:ext cx="4202286" cy="1915626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 err="1">
              <a:solidFill>
                <a:schemeClr val="tx1"/>
              </a:solidFill>
            </a:rPr>
            <a:t>Perpindahan</a:t>
          </a:r>
          <a:r>
            <a:rPr lang="en-US" sz="4800" kern="1200" dirty="0">
              <a:solidFill>
                <a:schemeClr val="tx1"/>
              </a:solidFill>
            </a:rPr>
            <a:t> </a:t>
          </a:r>
          <a:r>
            <a:rPr lang="en-US" sz="4800" kern="1200" dirty="0" err="1">
              <a:solidFill>
                <a:schemeClr val="tx1"/>
              </a:solidFill>
            </a:rPr>
            <a:t>tugas</a:t>
          </a:r>
          <a:r>
            <a:rPr lang="en-US" sz="4800" kern="1200" dirty="0">
              <a:solidFill>
                <a:schemeClr val="tx1"/>
              </a:solidFill>
            </a:rPr>
            <a:t> orang </a:t>
          </a:r>
          <a:r>
            <a:rPr lang="en-US" sz="4800" kern="1200" dirty="0" err="1">
              <a:solidFill>
                <a:schemeClr val="tx1"/>
              </a:solidFill>
            </a:rPr>
            <a:t>tua</a:t>
          </a:r>
          <a:r>
            <a:rPr lang="en-US" sz="4800" kern="1200" dirty="0">
              <a:solidFill>
                <a:schemeClr val="tx1"/>
              </a:solidFill>
            </a:rPr>
            <a:t>/</a:t>
          </a:r>
          <a:r>
            <a:rPr lang="en-US" sz="4800" kern="1200" dirty="0" err="1">
              <a:solidFill>
                <a:schemeClr val="tx1"/>
              </a:solidFill>
            </a:rPr>
            <a:t>wali</a:t>
          </a:r>
          <a:endParaRPr lang="en-US" sz="4800" kern="1200" dirty="0">
            <a:solidFill>
              <a:schemeClr val="tx1"/>
            </a:solidFill>
          </a:endParaRPr>
        </a:p>
      </dsp:txBody>
      <dsp:txXfrm>
        <a:off x="-66832" y="4118037"/>
        <a:ext cx="4015226" cy="1822096"/>
      </dsp:txXfrm>
    </dsp:sp>
    <dsp:sp modelId="{1EB55105-EF1E-41D8-9C18-FDC0D5AE1B5C}">
      <dsp:nvSpPr>
        <dsp:cNvPr id="0" name=""/>
        <dsp:cNvSpPr/>
      </dsp:nvSpPr>
      <dsp:spPr>
        <a:xfrm>
          <a:off x="3560837" y="6035915"/>
          <a:ext cx="10134690" cy="1915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600" kern="1200" dirty="0"/>
            <a:t>P</a:t>
          </a:r>
          <a:r>
            <a:rPr lang="en-US" sz="3600" kern="1200" dirty="0" err="1"/>
            <a:t>aling</a:t>
          </a:r>
          <a:r>
            <a:rPr lang="en-US" sz="3600" kern="1200" dirty="0"/>
            <a:t> </a:t>
          </a:r>
          <a:r>
            <a:rPr lang="en-US" sz="3600" kern="1200" dirty="0" err="1"/>
            <a:t>banyak</a:t>
          </a:r>
          <a:r>
            <a:rPr lang="en-US" sz="3600" kern="1200" dirty="0"/>
            <a:t> 30% (</a:t>
          </a:r>
          <a:r>
            <a:rPr lang="en-US" sz="3600" kern="1200" dirty="0" err="1"/>
            <a:t>tiga</a:t>
          </a:r>
          <a:r>
            <a:rPr lang="en-US" sz="3600" kern="1200" dirty="0"/>
            <a:t> </a:t>
          </a:r>
          <a:r>
            <a:rPr lang="en-US" sz="3600" kern="1200" dirty="0" err="1"/>
            <a:t>puluh</a:t>
          </a:r>
          <a:r>
            <a:rPr lang="en-US" sz="3600" kern="1200" dirty="0"/>
            <a:t> </a:t>
          </a:r>
          <a:r>
            <a:rPr lang="en-US" sz="3600" kern="1200" dirty="0" err="1"/>
            <a:t>persen</a:t>
          </a:r>
          <a:r>
            <a:rPr lang="en-US" sz="3600" kern="1200" dirty="0"/>
            <a:t>) </a:t>
          </a:r>
          <a:r>
            <a:rPr lang="en-US" sz="3600" kern="1200" dirty="0" err="1"/>
            <a:t>dari</a:t>
          </a:r>
          <a:r>
            <a:rPr lang="en-US" sz="3600" kern="1200" dirty="0"/>
            <a:t> </a:t>
          </a:r>
          <a:r>
            <a:rPr lang="en-US" sz="3600" kern="1200" dirty="0" err="1"/>
            <a:t>daya</a:t>
          </a:r>
          <a:r>
            <a:rPr lang="en-US" sz="3600" kern="1200" dirty="0"/>
            <a:t>  </a:t>
          </a:r>
          <a:r>
            <a:rPr lang="en-US" sz="3600" kern="1200" dirty="0" err="1"/>
            <a:t>tampung</a:t>
          </a:r>
          <a:r>
            <a:rPr lang="en-US" sz="3600" kern="1200" dirty="0"/>
            <a:t> </a:t>
          </a:r>
          <a:r>
            <a:rPr lang="en-US" sz="3600" kern="1200" dirty="0" err="1"/>
            <a:t>sekolah</a:t>
          </a:r>
          <a:r>
            <a:rPr lang="en-US" sz="3600" kern="1200" dirty="0"/>
            <a:t>.</a:t>
          </a:r>
          <a:r>
            <a:rPr lang="id-ID" sz="3600" kern="1200" dirty="0"/>
            <a:t> Jenjang TK dan SD tanpa jalur prestasi</a:t>
          </a:r>
          <a:endParaRPr lang="en-US" sz="3600" kern="1200" dirty="0"/>
        </a:p>
      </dsp:txBody>
      <dsp:txXfrm>
        <a:off x="3560837" y="6035915"/>
        <a:ext cx="10134690" cy="1915626"/>
      </dsp:txXfrm>
    </dsp:sp>
    <dsp:sp modelId="{79E0C72D-C88B-469E-82EC-FF06966A6E09}">
      <dsp:nvSpPr>
        <dsp:cNvPr id="0" name=""/>
        <dsp:cNvSpPr/>
      </dsp:nvSpPr>
      <dsp:spPr>
        <a:xfrm>
          <a:off x="0" y="6035915"/>
          <a:ext cx="3560837" cy="1915626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 err="1">
              <a:solidFill>
                <a:schemeClr val="tx1"/>
              </a:solidFill>
            </a:rPr>
            <a:t>Prestasi</a:t>
          </a:r>
          <a:endParaRPr lang="en-US" sz="4800" kern="1200" dirty="0">
            <a:solidFill>
              <a:schemeClr val="tx1"/>
            </a:solidFill>
          </a:endParaRPr>
        </a:p>
      </dsp:txBody>
      <dsp:txXfrm>
        <a:off x="93530" y="6129445"/>
        <a:ext cx="3373777" cy="1822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0325F-D1BD-4779-8D6D-F36BAF8854F9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1AEA4-51A8-4E38-81B1-97304B24E0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889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122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149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196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304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834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154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761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631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738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111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956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339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720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8252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055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4416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817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441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3760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224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005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403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407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804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63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786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4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AEA4-51A8-4E38-81B1-97304B24E05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65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066800" y="2057400"/>
            <a:ext cx="15703296" cy="2743200"/>
          </a:xfrm>
          <a:ln>
            <a:noFill/>
          </a:ln>
        </p:spPr>
        <p:txBody>
          <a:bodyPr vert="horz" tIns="0" rIns="32657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10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066800" y="4842804"/>
            <a:ext cx="15709392" cy="2628900"/>
          </a:xfrm>
        </p:spPr>
        <p:txBody>
          <a:bodyPr lIns="0" rIns="32657"/>
          <a:lstStyle>
            <a:lvl1pPr marL="0" marR="81642" indent="0" algn="r">
              <a:buNone/>
              <a:defRPr>
                <a:solidFill>
                  <a:schemeClr val="tx1"/>
                </a:solidFill>
              </a:defRPr>
            </a:lvl1pPr>
            <a:lvl2pPr marL="816422" indent="0" algn="ctr">
              <a:buNone/>
            </a:lvl2pPr>
            <a:lvl3pPr marL="1632844" indent="0" algn="ctr">
              <a:buNone/>
            </a:lvl3pPr>
            <a:lvl4pPr marL="2449266" indent="0" algn="ctr">
              <a:buNone/>
            </a:lvl4pPr>
            <a:lvl5pPr marL="3265688" indent="0" algn="ctr">
              <a:buNone/>
            </a:lvl5pPr>
            <a:lvl6pPr marL="4082110" indent="0" algn="ctr">
              <a:buNone/>
            </a:lvl6pPr>
            <a:lvl7pPr marL="4898532" indent="0" algn="ctr">
              <a:buNone/>
            </a:lvl7pPr>
            <a:lvl8pPr marL="5714954" indent="0" algn="ctr">
              <a:buNone/>
            </a:lvl8pPr>
            <a:lvl9pPr marL="6531376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1371602"/>
            <a:ext cx="4114800" cy="781764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371602"/>
            <a:ext cx="12039600" cy="781764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704" y="1975104"/>
            <a:ext cx="15544800" cy="2043684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100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704" y="4056996"/>
            <a:ext cx="15544800" cy="2264568"/>
          </a:xfrm>
        </p:spPr>
        <p:txBody>
          <a:bodyPr lIns="81642" rIns="81642" anchor="t"/>
          <a:lstStyle>
            <a:lvl1pPr marL="0" indent="0">
              <a:buNone/>
              <a:defRPr sz="3900">
                <a:solidFill>
                  <a:schemeClr val="tx1"/>
                </a:solidFill>
              </a:defRPr>
            </a:lvl1pPr>
            <a:lvl2pPr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6132"/>
            <a:ext cx="16459200" cy="17145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880128"/>
            <a:ext cx="8077200" cy="6652260"/>
          </a:xfrm>
        </p:spPr>
        <p:txBody>
          <a:bodyPr/>
          <a:lstStyle>
            <a:lvl1pPr>
              <a:defRPr sz="46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880128"/>
            <a:ext cx="8077200" cy="6652260"/>
          </a:xfrm>
        </p:spPr>
        <p:txBody>
          <a:bodyPr/>
          <a:lstStyle>
            <a:lvl1pPr>
              <a:defRPr sz="46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6132"/>
            <a:ext cx="16459200" cy="1714500"/>
          </a:xfrm>
        </p:spPr>
        <p:txBody>
          <a:bodyPr tIns="81642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82872"/>
            <a:ext cx="8080376" cy="989028"/>
          </a:xfrm>
        </p:spPr>
        <p:txBody>
          <a:bodyPr lIns="81642" tIns="0" rIns="81642" bIns="0" anchor="ctr">
            <a:noAutofit/>
          </a:bodyPr>
          <a:lstStyle>
            <a:lvl1pPr marL="0" indent="0">
              <a:buNone/>
              <a:defRPr sz="43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3600" b="1"/>
            </a:lvl2pPr>
            <a:lvl3pPr>
              <a:buNone/>
              <a:defRPr sz="3200" b="1"/>
            </a:lvl3pPr>
            <a:lvl4pPr>
              <a:buNone/>
              <a:defRPr sz="2900" b="1"/>
            </a:lvl4pPr>
            <a:lvl5pPr>
              <a:buNone/>
              <a:defRPr sz="29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9290051" y="2789636"/>
            <a:ext cx="8083550" cy="982265"/>
          </a:xfrm>
        </p:spPr>
        <p:txBody>
          <a:bodyPr lIns="81642" tIns="0" rIns="81642" bIns="0" anchor="ctr"/>
          <a:lstStyle>
            <a:lvl1pPr marL="0" indent="0">
              <a:buNone/>
              <a:defRPr sz="43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3600" b="1"/>
            </a:lvl2pPr>
            <a:lvl3pPr>
              <a:buNone/>
              <a:defRPr sz="3200" b="1"/>
            </a:lvl3pPr>
            <a:lvl4pPr>
              <a:buNone/>
              <a:defRPr sz="2900" b="1"/>
            </a:lvl4pPr>
            <a:lvl5pPr>
              <a:buNone/>
              <a:defRPr sz="29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914400" y="3771900"/>
            <a:ext cx="8080376" cy="576858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771900"/>
            <a:ext cx="8083550" cy="576858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6132"/>
            <a:ext cx="16611600" cy="1714500"/>
          </a:xfrm>
        </p:spPr>
        <p:txBody>
          <a:bodyPr vert="horz" tIns="8164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8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71528"/>
            <a:ext cx="5486400" cy="1743075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4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371600" y="2514600"/>
            <a:ext cx="5486400" cy="6858000"/>
          </a:xfrm>
        </p:spPr>
        <p:txBody>
          <a:bodyPr lIns="32657" rIns="32657"/>
          <a:lstStyle>
            <a:lvl1pPr marL="0" indent="0" algn="l">
              <a:buNone/>
              <a:defRPr sz="2500"/>
            </a:lvl1pPr>
            <a:lvl2pPr indent="0" algn="l">
              <a:buNone/>
              <a:defRPr sz="2100"/>
            </a:lvl2pPr>
            <a:lvl3pPr indent="0" algn="l">
              <a:buNone/>
              <a:defRPr sz="1800"/>
            </a:lvl3pPr>
            <a:lvl4pPr indent="0" algn="l">
              <a:buNone/>
              <a:defRPr sz="1600"/>
            </a:lvl4pPr>
            <a:lvl5pPr indent="0" algn="l">
              <a:buNone/>
              <a:defRPr sz="16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150100" y="2514600"/>
            <a:ext cx="10223500" cy="6858000"/>
          </a:xfrm>
        </p:spPr>
        <p:txBody>
          <a:bodyPr tIns="0"/>
          <a:lstStyle>
            <a:lvl1pPr>
              <a:defRPr sz="5000"/>
            </a:lvl1pPr>
            <a:lvl2pPr>
              <a:defRPr sz="4600"/>
            </a:lvl2pPr>
            <a:lvl3pPr>
              <a:defRPr sz="4300"/>
            </a:lvl3pPr>
            <a:lvl4pPr>
              <a:defRPr sz="3600"/>
            </a:lvl4pPr>
            <a:lvl5pPr>
              <a:defRPr sz="3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6331506" y="1662116"/>
            <a:ext cx="10515600" cy="61722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6008268" y="8039654"/>
            <a:ext cx="310896" cy="233172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765495"/>
            <a:ext cx="4425696" cy="2373932"/>
          </a:xfrm>
        </p:spPr>
        <p:txBody>
          <a:bodyPr vert="horz" lIns="81642" tIns="81642" rIns="81642" bIns="81642" anchor="b"/>
          <a:lstStyle>
            <a:lvl1pPr algn="l">
              <a:buNone/>
              <a:defRPr sz="36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243178"/>
            <a:ext cx="4419600" cy="3268980"/>
          </a:xfrm>
        </p:spPr>
        <p:txBody>
          <a:bodyPr lIns="114299" rIns="81642" bIns="81642" anchor="t"/>
          <a:lstStyle>
            <a:lvl1pPr marL="0" indent="0" algn="l">
              <a:spcBef>
                <a:spcPts val="446"/>
              </a:spcBef>
              <a:buFontTx/>
              <a:buNone/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154400" y="9534526"/>
            <a:ext cx="1219200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6971586" y="1799276"/>
            <a:ext cx="9235440" cy="589788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57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9050" y="8724900"/>
            <a:ext cx="18326100" cy="1562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3284" tIns="81642" rIns="163284" bIns="81642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8763000" y="9329738"/>
            <a:ext cx="9525000" cy="9572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3284" tIns="81642" rIns="163284" bIns="81642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9050" y="-10716"/>
            <a:ext cx="18326100" cy="1562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3284" tIns="81642" rIns="163284" bIns="81642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8763000" y="-10716"/>
            <a:ext cx="9525000" cy="9572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3284" tIns="81642" rIns="163284" bIns="81642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914400" y="1056132"/>
            <a:ext cx="16459200" cy="1714500"/>
          </a:xfrm>
          <a:prstGeom prst="rect">
            <a:avLst/>
          </a:prstGeom>
        </p:spPr>
        <p:txBody>
          <a:bodyPr vert="horz" lIns="0" tIns="81642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914400" y="2903220"/>
            <a:ext cx="16459200" cy="6583680"/>
          </a:xfrm>
          <a:prstGeom prst="rect">
            <a:avLst/>
          </a:prstGeom>
        </p:spPr>
        <p:txBody>
          <a:bodyPr vert="horz" lIns="163284" tIns="81642" rIns="163284" bIns="81642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21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334000" y="9534526"/>
            <a:ext cx="6705600" cy="54768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21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5849600" y="9534526"/>
            <a:ext cx="1524000" cy="547688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21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8034" y="303612"/>
            <a:ext cx="18361096" cy="973836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8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489853" indent="-48985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142991" indent="-44086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indent="-44086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122697" indent="-37555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551" indent="-37555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3102404" indent="-37555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973" indent="-326569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9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918826" indent="-326569" algn="l" rtl="0" eaLnBrk="1" latinLnBrk="0" hangingPunct="1">
        <a:spcBef>
          <a:spcPct val="20000"/>
        </a:spcBef>
        <a:buClr>
          <a:schemeClr val="tx2"/>
        </a:buClr>
        <a:buChar char="•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4408679" indent="-326569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.jpeg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2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 /><Relationship Id="rId3" Type="http://schemas.openxmlformats.org/officeDocument/2006/relationships/image" Target="../media/image15.png" /><Relationship Id="rId7" Type="http://schemas.openxmlformats.org/officeDocument/2006/relationships/image" Target="../media/image23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.png" /><Relationship Id="rId5" Type="http://schemas.openxmlformats.org/officeDocument/2006/relationships/image" Target="../media/image17.png" /><Relationship Id="rId10" Type="http://schemas.openxmlformats.org/officeDocument/2006/relationships/image" Target="../media/image24.png" /><Relationship Id="rId4" Type="http://schemas.openxmlformats.org/officeDocument/2006/relationships/image" Target="../media/image16.svg" /><Relationship Id="rId9" Type="http://schemas.openxmlformats.org/officeDocument/2006/relationships/image" Target="../media/image21.sv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 /><Relationship Id="rId3" Type="http://schemas.openxmlformats.org/officeDocument/2006/relationships/image" Target="../media/image2.png" /><Relationship Id="rId7" Type="http://schemas.openxmlformats.org/officeDocument/2006/relationships/image" Target="../media/image28.sv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7.png" /><Relationship Id="rId5" Type="http://schemas.openxmlformats.org/officeDocument/2006/relationships/image" Target="../media/image26.svg" /><Relationship Id="rId4" Type="http://schemas.openxmlformats.org/officeDocument/2006/relationships/image" Target="../media/image25.png" /><Relationship Id="rId9" Type="http://schemas.openxmlformats.org/officeDocument/2006/relationships/image" Target="../media/image30.sv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1.pn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 /><Relationship Id="rId3" Type="http://schemas.openxmlformats.org/officeDocument/2006/relationships/image" Target="../media/image15.png" /><Relationship Id="rId7" Type="http://schemas.openxmlformats.org/officeDocument/2006/relationships/image" Target="../media/image32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.png" /><Relationship Id="rId5" Type="http://schemas.openxmlformats.org/officeDocument/2006/relationships/image" Target="../media/image17.png" /><Relationship Id="rId10" Type="http://schemas.openxmlformats.org/officeDocument/2006/relationships/image" Target="../media/image33.png" /><Relationship Id="rId4" Type="http://schemas.openxmlformats.org/officeDocument/2006/relationships/image" Target="../media/image16.svg" /><Relationship Id="rId9" Type="http://schemas.openxmlformats.org/officeDocument/2006/relationships/image" Target="../media/image21.sv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5.png" /><Relationship Id="rId4" Type="http://schemas.openxmlformats.org/officeDocument/2006/relationships/image" Target="../media/image34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8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1.png" /><Relationship Id="rId5" Type="http://schemas.openxmlformats.org/officeDocument/2006/relationships/image" Target="../media/image2.png" /><Relationship Id="rId4" Type="http://schemas.openxmlformats.org/officeDocument/2006/relationships/image" Target="../media/image40.svg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 /><Relationship Id="rId3" Type="http://schemas.openxmlformats.org/officeDocument/2006/relationships/image" Target="../media/image42.png" /><Relationship Id="rId7" Type="http://schemas.openxmlformats.org/officeDocument/2006/relationships/image" Target="../media/image46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5.svg" /><Relationship Id="rId5" Type="http://schemas.openxmlformats.org/officeDocument/2006/relationships/image" Target="../media/image44.png" /><Relationship Id="rId10" Type="http://schemas.openxmlformats.org/officeDocument/2006/relationships/image" Target="../media/image40.svg" /><Relationship Id="rId4" Type="http://schemas.openxmlformats.org/officeDocument/2006/relationships/image" Target="../media/image43.svg" /><Relationship Id="rId9" Type="http://schemas.openxmlformats.org/officeDocument/2006/relationships/image" Target="../media/image39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 /><Relationship Id="rId3" Type="http://schemas.openxmlformats.org/officeDocument/2006/relationships/image" Target="../media/image48.png" /><Relationship Id="rId7" Type="http://schemas.openxmlformats.org/officeDocument/2006/relationships/image" Target="../media/image39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1.svg" /><Relationship Id="rId5" Type="http://schemas.openxmlformats.org/officeDocument/2006/relationships/image" Target="../media/image50.png" /><Relationship Id="rId10" Type="http://schemas.openxmlformats.org/officeDocument/2006/relationships/image" Target="../media/image53.svg" /><Relationship Id="rId4" Type="http://schemas.openxmlformats.org/officeDocument/2006/relationships/image" Target="../media/image49.svg" /><Relationship Id="rId9" Type="http://schemas.openxmlformats.org/officeDocument/2006/relationships/image" Target="../media/image52.png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 /><Relationship Id="rId13" Type="http://schemas.openxmlformats.org/officeDocument/2006/relationships/image" Target="../media/image47.svg" /><Relationship Id="rId3" Type="http://schemas.openxmlformats.org/officeDocument/2006/relationships/image" Target="../media/image2.png" /><Relationship Id="rId7" Type="http://schemas.openxmlformats.org/officeDocument/2006/relationships/image" Target="../media/image57.jpeg" /><Relationship Id="rId12" Type="http://schemas.openxmlformats.org/officeDocument/2006/relationships/image" Target="../media/image46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6.svg" /><Relationship Id="rId11" Type="http://schemas.openxmlformats.org/officeDocument/2006/relationships/image" Target="../media/image61.svg" /><Relationship Id="rId5" Type="http://schemas.openxmlformats.org/officeDocument/2006/relationships/image" Target="../media/image55.png" /><Relationship Id="rId10" Type="http://schemas.openxmlformats.org/officeDocument/2006/relationships/image" Target="../media/image60.png" /><Relationship Id="rId4" Type="http://schemas.openxmlformats.org/officeDocument/2006/relationships/image" Target="../media/image54.png" /><Relationship Id="rId9" Type="http://schemas.openxmlformats.org/officeDocument/2006/relationships/image" Target="../media/image59.svg" 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 /><Relationship Id="rId13" Type="http://schemas.openxmlformats.org/officeDocument/2006/relationships/image" Target="../media/image47.svg" /><Relationship Id="rId3" Type="http://schemas.openxmlformats.org/officeDocument/2006/relationships/image" Target="../media/image2.png" /><Relationship Id="rId7" Type="http://schemas.openxmlformats.org/officeDocument/2006/relationships/image" Target="../media/image57.jpeg" /><Relationship Id="rId12" Type="http://schemas.openxmlformats.org/officeDocument/2006/relationships/image" Target="../media/image46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6.svg" /><Relationship Id="rId11" Type="http://schemas.openxmlformats.org/officeDocument/2006/relationships/image" Target="../media/image61.svg" /><Relationship Id="rId5" Type="http://schemas.openxmlformats.org/officeDocument/2006/relationships/image" Target="../media/image55.png" /><Relationship Id="rId10" Type="http://schemas.openxmlformats.org/officeDocument/2006/relationships/image" Target="../media/image60.png" /><Relationship Id="rId4" Type="http://schemas.openxmlformats.org/officeDocument/2006/relationships/image" Target="../media/image54.png" /><Relationship Id="rId9" Type="http://schemas.openxmlformats.org/officeDocument/2006/relationships/image" Target="../media/image59.svg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7.xml" /><Relationship Id="rId4" Type="http://schemas.openxmlformats.org/officeDocument/2006/relationships/hyperlink" Target="https://ppdb.karanganyarkab.go.id/" TargetMode="External" 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 /><Relationship Id="rId3" Type="http://schemas.openxmlformats.org/officeDocument/2006/relationships/image" Target="../media/image2.png" /><Relationship Id="rId7" Type="http://schemas.openxmlformats.org/officeDocument/2006/relationships/image" Target="../media/image65.sv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4.png" /><Relationship Id="rId5" Type="http://schemas.openxmlformats.org/officeDocument/2006/relationships/image" Target="../media/image63.svg" /><Relationship Id="rId10" Type="http://schemas.openxmlformats.org/officeDocument/2006/relationships/image" Target="../media/image68.png" /><Relationship Id="rId4" Type="http://schemas.openxmlformats.org/officeDocument/2006/relationships/image" Target="../media/image62.png" /><Relationship Id="rId9" Type="http://schemas.openxmlformats.org/officeDocument/2006/relationships/image" Target="../media/image67.svg" 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 /><Relationship Id="rId3" Type="http://schemas.openxmlformats.org/officeDocument/2006/relationships/image" Target="../media/image69.png" /><Relationship Id="rId7" Type="http://schemas.openxmlformats.org/officeDocument/2006/relationships/image" Target="../media/image2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2.svg" /><Relationship Id="rId5" Type="http://schemas.openxmlformats.org/officeDocument/2006/relationships/image" Target="../media/image71.png" /><Relationship Id="rId4" Type="http://schemas.openxmlformats.org/officeDocument/2006/relationships/image" Target="../media/image70.sv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5.png" /><Relationship Id="rId5" Type="http://schemas.openxmlformats.org/officeDocument/2006/relationships/image" Target="../media/image74.jpeg" /><Relationship Id="rId4" Type="http://schemas.openxmlformats.org/officeDocument/2006/relationships/image" Target="../media/image2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74.jpeg" /><Relationship Id="rId4" Type="http://schemas.openxmlformats.org/officeDocument/2006/relationships/image" Target="../media/image2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74.jpeg" /><Relationship Id="rId4" Type="http://schemas.openxmlformats.org/officeDocument/2006/relationships/image" Target="../media/image2.png" 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 /><Relationship Id="rId3" Type="http://schemas.openxmlformats.org/officeDocument/2006/relationships/image" Target="../media/image5.jpeg" /><Relationship Id="rId7" Type="http://schemas.openxmlformats.org/officeDocument/2006/relationships/diagramColors" Target="../diagrams/colors1.xml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7.xml" /><Relationship Id="rId6" Type="http://schemas.openxmlformats.org/officeDocument/2006/relationships/diagramQuickStyle" Target="../diagrams/quickStyle1.xml" /><Relationship Id="rId5" Type="http://schemas.openxmlformats.org/officeDocument/2006/relationships/diagramLayout" Target="../diagrams/layout1.xml" /><Relationship Id="rId4" Type="http://schemas.openxmlformats.org/officeDocument/2006/relationships/diagramData" Target="../diagrams/data1.xml" /><Relationship Id="rId9" Type="http://schemas.openxmlformats.org/officeDocument/2006/relationships/image" Target="../media/image6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74.jpeg" /><Relationship Id="rId4" Type="http://schemas.openxmlformats.org/officeDocument/2006/relationships/image" Target="../media/image2.pn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4.png" /><Relationship Id="rId5" Type="http://schemas.openxmlformats.org/officeDocument/2006/relationships/image" Target="../media/image74.jpeg" /><Relationship Id="rId4" Type="http://schemas.openxmlformats.org/officeDocument/2006/relationships/image" Target="../media/image2.png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 /><Relationship Id="rId3" Type="http://schemas.openxmlformats.org/officeDocument/2006/relationships/image" Target="../media/image77.png" /><Relationship Id="rId7" Type="http://schemas.openxmlformats.org/officeDocument/2006/relationships/image" Target="../media/image81.pn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0.svg" /><Relationship Id="rId5" Type="http://schemas.openxmlformats.org/officeDocument/2006/relationships/image" Target="../media/image79.png" /><Relationship Id="rId4" Type="http://schemas.openxmlformats.org/officeDocument/2006/relationships/image" Target="../media/image78.svg" /><Relationship Id="rId9" Type="http://schemas.openxmlformats.org/officeDocument/2006/relationships/image" Target="../media/image83.png" 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 /><Relationship Id="rId3" Type="http://schemas.openxmlformats.org/officeDocument/2006/relationships/image" Target="../media/image84.png" /><Relationship Id="rId7" Type="http://schemas.openxmlformats.org/officeDocument/2006/relationships/image" Target="../media/image87.jpeg" /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.png" /><Relationship Id="rId5" Type="http://schemas.openxmlformats.org/officeDocument/2006/relationships/image" Target="../media/image86.png" /><Relationship Id="rId4" Type="http://schemas.openxmlformats.org/officeDocument/2006/relationships/image" Target="../media/image85.svg" /><Relationship Id="rId9" Type="http://schemas.openxmlformats.org/officeDocument/2006/relationships/image" Target="../media/image89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2.png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4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 /><Relationship Id="rId3" Type="http://schemas.openxmlformats.org/officeDocument/2006/relationships/image" Target="../media/image15.png" /><Relationship Id="rId7" Type="http://schemas.openxmlformats.org/officeDocument/2006/relationships/image" Target="../media/image18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.png" /><Relationship Id="rId5" Type="http://schemas.openxmlformats.org/officeDocument/2006/relationships/image" Target="../media/image17.png" /><Relationship Id="rId10" Type="http://schemas.openxmlformats.org/officeDocument/2006/relationships/image" Target="../media/image21.svg" /><Relationship Id="rId4" Type="http://schemas.openxmlformats.org/officeDocument/2006/relationships/image" Target="../media/image16.svg" /><Relationship Id="rId9" Type="http://schemas.openxmlformats.org/officeDocument/2006/relationships/image" Target="../media/image20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9416622" y="194906"/>
            <a:ext cx="9055956" cy="8229600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072780" y="541032"/>
            <a:ext cx="7787325" cy="7357141"/>
            <a:chOff x="25136" y="-38100"/>
            <a:chExt cx="800393" cy="756178"/>
          </a:xfrm>
        </p:grpSpPr>
        <p:sp>
          <p:nvSpPr>
            <p:cNvPr id="14" name="Freeform 14"/>
            <p:cNvSpPr/>
            <p:nvPr/>
          </p:nvSpPr>
          <p:spPr>
            <a:xfrm>
              <a:off x="25136" y="19781"/>
              <a:ext cx="800393" cy="698297"/>
            </a:xfrm>
            <a:custGeom>
              <a:avLst/>
              <a:gdLst/>
              <a:ahLst/>
              <a:cxnLst/>
              <a:rect l="l" t="t" r="r" b="b"/>
              <a:pathLst>
                <a:path w="800393" h="698500">
                  <a:moveTo>
                    <a:pt x="790349" y="377174"/>
                  </a:moveTo>
                  <a:lnTo>
                    <a:pt x="619643" y="670576"/>
                  </a:lnTo>
                  <a:cubicBezTo>
                    <a:pt x="609584" y="687864"/>
                    <a:pt x="591091" y="698500"/>
                    <a:pt x="571089" y="698500"/>
                  </a:cubicBezTo>
                  <a:lnTo>
                    <a:pt x="229303" y="698500"/>
                  </a:lnTo>
                  <a:cubicBezTo>
                    <a:pt x="209301" y="698500"/>
                    <a:pt x="190808" y="687864"/>
                    <a:pt x="180749" y="670576"/>
                  </a:cubicBezTo>
                  <a:lnTo>
                    <a:pt x="10043" y="377174"/>
                  </a:lnTo>
                  <a:cubicBezTo>
                    <a:pt x="0" y="359913"/>
                    <a:pt x="0" y="338587"/>
                    <a:pt x="10043" y="321326"/>
                  </a:cubicBezTo>
                  <a:lnTo>
                    <a:pt x="180749" y="27924"/>
                  </a:lnTo>
                  <a:cubicBezTo>
                    <a:pt x="190808" y="10636"/>
                    <a:pt x="209301" y="0"/>
                    <a:pt x="229303" y="0"/>
                  </a:cubicBezTo>
                  <a:lnTo>
                    <a:pt x="571089" y="0"/>
                  </a:lnTo>
                  <a:cubicBezTo>
                    <a:pt x="591091" y="0"/>
                    <a:pt x="609584" y="10636"/>
                    <a:pt x="619643" y="27924"/>
                  </a:cubicBezTo>
                  <a:lnTo>
                    <a:pt x="790349" y="321326"/>
                  </a:lnTo>
                  <a:cubicBezTo>
                    <a:pt x="800392" y="338587"/>
                    <a:pt x="800392" y="359913"/>
                    <a:pt x="790349" y="37717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717233" y="308492"/>
            <a:ext cx="1084133" cy="1261537"/>
            <a:chOff x="0" y="0"/>
            <a:chExt cx="6985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895564" y="516003"/>
            <a:ext cx="727472" cy="846513"/>
            <a:chOff x="0" y="0"/>
            <a:chExt cx="6985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9526592" y="4858699"/>
            <a:ext cx="5973371" cy="5428301"/>
          </a:xfrm>
          <a:custGeom>
            <a:avLst/>
            <a:gdLst/>
            <a:ahLst/>
            <a:cxnLst/>
            <a:rect l="l" t="t" r="r" b="b"/>
            <a:pathLst>
              <a:path w="5973371" h="5428301">
                <a:moveTo>
                  <a:pt x="0" y="0"/>
                </a:moveTo>
                <a:lnTo>
                  <a:pt x="5973372" y="0"/>
                </a:lnTo>
                <a:lnTo>
                  <a:pt x="5973372" y="5428301"/>
                </a:lnTo>
                <a:lnTo>
                  <a:pt x="0" y="5428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9736201" y="5164741"/>
            <a:ext cx="5357059" cy="4603722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10545" y="0"/>
              <a:ext cx="791709" cy="698500"/>
            </a:xfrm>
            <a:custGeom>
              <a:avLst/>
              <a:gdLst/>
              <a:ahLst/>
              <a:cxnLst/>
              <a:rect l="l" t="t" r="r" b="b"/>
              <a:pathLst>
                <a:path w="791709" h="698500">
                  <a:moveTo>
                    <a:pt x="774638" y="396717"/>
                  </a:moveTo>
                  <a:lnTo>
                    <a:pt x="626672" y="651033"/>
                  </a:lnTo>
                  <a:cubicBezTo>
                    <a:pt x="609574" y="680421"/>
                    <a:pt x="578138" y="698500"/>
                    <a:pt x="544138" y="698500"/>
                  </a:cubicBezTo>
                  <a:lnTo>
                    <a:pt x="247572" y="698500"/>
                  </a:lnTo>
                  <a:cubicBezTo>
                    <a:pt x="213572" y="698500"/>
                    <a:pt x="182136" y="680421"/>
                    <a:pt x="165038" y="651033"/>
                  </a:cubicBezTo>
                  <a:lnTo>
                    <a:pt x="17072" y="396717"/>
                  </a:lnTo>
                  <a:cubicBezTo>
                    <a:pt x="0" y="367375"/>
                    <a:pt x="0" y="331125"/>
                    <a:pt x="17072" y="301783"/>
                  </a:cubicBezTo>
                  <a:lnTo>
                    <a:pt x="165038" y="47467"/>
                  </a:lnTo>
                  <a:cubicBezTo>
                    <a:pt x="182136" y="18079"/>
                    <a:pt x="213572" y="0"/>
                    <a:pt x="247572" y="0"/>
                  </a:cubicBezTo>
                  <a:lnTo>
                    <a:pt x="544138" y="0"/>
                  </a:lnTo>
                  <a:cubicBezTo>
                    <a:pt x="578138" y="0"/>
                    <a:pt x="609574" y="18079"/>
                    <a:pt x="626672" y="47467"/>
                  </a:cubicBezTo>
                  <a:lnTo>
                    <a:pt x="774638" y="301783"/>
                  </a:lnTo>
                  <a:cubicBezTo>
                    <a:pt x="791710" y="331125"/>
                    <a:pt x="791710" y="367375"/>
                    <a:pt x="774638" y="39671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180698" y="5508646"/>
            <a:ext cx="4479483" cy="3974955"/>
            <a:chOff x="0" y="0"/>
            <a:chExt cx="4346359" cy="3856825"/>
          </a:xfrm>
        </p:grpSpPr>
        <p:sp>
          <p:nvSpPr>
            <p:cNvPr id="29" name="Freeform 29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4"/>
              <a:stretch>
                <a:fillRect l="-9074" r="-45433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27649" y="7002569"/>
            <a:ext cx="9587865" cy="1052918"/>
            <a:chOff x="0" y="0"/>
            <a:chExt cx="5551013" cy="609600"/>
          </a:xfrm>
        </p:grpSpPr>
        <p:sp>
          <p:nvSpPr>
            <p:cNvPr id="31" name="Freeform 31"/>
            <p:cNvSpPr/>
            <p:nvPr/>
          </p:nvSpPr>
          <p:spPr>
            <a:xfrm>
              <a:off x="3924" y="0"/>
              <a:ext cx="5543165" cy="609600"/>
            </a:xfrm>
            <a:custGeom>
              <a:avLst/>
              <a:gdLst/>
              <a:ahLst/>
              <a:cxnLst/>
              <a:rect l="l" t="t" r="r" b="b"/>
              <a:pathLst>
                <a:path w="5543165" h="609600">
                  <a:moveTo>
                    <a:pt x="5327739" y="0"/>
                  </a:moveTo>
                  <a:lnTo>
                    <a:pt x="12225" y="0"/>
                  </a:lnTo>
                  <a:cubicBezTo>
                    <a:pt x="8484" y="0"/>
                    <a:pt x="4970" y="1799"/>
                    <a:pt x="2783" y="4834"/>
                  </a:cubicBezTo>
                  <a:cubicBezTo>
                    <a:pt x="595" y="7869"/>
                    <a:pt x="0" y="11771"/>
                    <a:pt x="1183" y="15321"/>
                  </a:cubicBezTo>
                  <a:lnTo>
                    <a:pt x="194169" y="594279"/>
                  </a:lnTo>
                  <a:cubicBezTo>
                    <a:pt x="197219" y="603429"/>
                    <a:pt x="205781" y="609600"/>
                    <a:pt x="215425" y="609600"/>
                  </a:cubicBezTo>
                  <a:lnTo>
                    <a:pt x="5530939" y="609600"/>
                  </a:lnTo>
                  <a:cubicBezTo>
                    <a:pt x="5534681" y="609600"/>
                    <a:pt x="5538194" y="607801"/>
                    <a:pt x="5540382" y="604766"/>
                  </a:cubicBezTo>
                  <a:cubicBezTo>
                    <a:pt x="5542570" y="601731"/>
                    <a:pt x="5543165" y="597829"/>
                    <a:pt x="5541982" y="594279"/>
                  </a:cubicBezTo>
                  <a:lnTo>
                    <a:pt x="5348996" y="15321"/>
                  </a:lnTo>
                  <a:cubicBezTo>
                    <a:pt x="5345946" y="6171"/>
                    <a:pt x="5337384" y="0"/>
                    <a:pt x="532773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32" name="TextBox 32"/>
            <p:cNvSpPr txBox="1"/>
            <p:nvPr/>
          </p:nvSpPr>
          <p:spPr>
            <a:xfrm>
              <a:off x="101600" y="-38100"/>
              <a:ext cx="5347813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699164" y="2555113"/>
            <a:ext cx="9678172" cy="1045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15"/>
              </a:lnSpc>
              <a:spcBef>
                <a:spcPct val="0"/>
              </a:spcBef>
            </a:pPr>
            <a:r>
              <a:rPr lang="en-US" sz="6082">
                <a:solidFill>
                  <a:srgbClr val="000000"/>
                </a:solidFill>
                <a:latin typeface="Clear Sans Bold"/>
              </a:rPr>
              <a:t>SOSIALISASI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49764" y="7088513"/>
            <a:ext cx="7343636" cy="689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70"/>
              </a:lnSpc>
              <a:spcBef>
                <a:spcPct val="0"/>
              </a:spcBef>
            </a:pPr>
            <a:r>
              <a:rPr lang="en-US" sz="3979" spc="191">
                <a:solidFill>
                  <a:srgbClr val="000000"/>
                </a:solidFill>
                <a:latin typeface="Clear Sans Bold"/>
              </a:rPr>
              <a:t>TAHUN AJARAN 2024/2025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358808" y="7972772"/>
            <a:ext cx="3344982" cy="621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35"/>
              </a:lnSpc>
              <a:spcBef>
                <a:spcPct val="0"/>
              </a:spcBef>
            </a:pPr>
            <a:r>
              <a:rPr lang="en-US" sz="3668" spc="-91">
                <a:solidFill>
                  <a:srgbClr val="000000"/>
                </a:solidFill>
                <a:latin typeface="Clear Sans Bold"/>
              </a:rPr>
              <a:t>Oleh: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-542174" y="8472131"/>
            <a:ext cx="11170306" cy="1617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6"/>
              </a:lnSpc>
            </a:pPr>
            <a:r>
              <a:rPr lang="en-US" sz="3082" dirty="0" err="1">
                <a:solidFill>
                  <a:srgbClr val="112D4E"/>
                </a:solidFill>
                <a:latin typeface="Barlow Bold"/>
              </a:rPr>
              <a:t>Dinas</a:t>
            </a:r>
            <a:r>
              <a:rPr lang="en-US" sz="3082" dirty="0">
                <a:solidFill>
                  <a:srgbClr val="112D4E"/>
                </a:solidFill>
                <a:latin typeface="Barlow Bold"/>
              </a:rPr>
              <a:t> </a:t>
            </a:r>
            <a:r>
              <a:rPr lang="en-US" sz="3082" dirty="0" err="1">
                <a:solidFill>
                  <a:srgbClr val="112D4E"/>
                </a:solidFill>
                <a:latin typeface="Barlow Bold"/>
              </a:rPr>
              <a:t>Pendidikan</a:t>
            </a:r>
            <a:r>
              <a:rPr lang="en-US" sz="3082" dirty="0">
                <a:solidFill>
                  <a:srgbClr val="112D4E"/>
                </a:solidFill>
                <a:latin typeface="Barlow Bold"/>
              </a:rPr>
              <a:t> </a:t>
            </a:r>
            <a:r>
              <a:rPr lang="en-US" sz="3082" dirty="0" err="1">
                <a:solidFill>
                  <a:srgbClr val="112D4E"/>
                </a:solidFill>
                <a:latin typeface="Barlow Bold"/>
              </a:rPr>
              <a:t>dan</a:t>
            </a:r>
            <a:r>
              <a:rPr lang="en-US" sz="3082" dirty="0">
                <a:solidFill>
                  <a:srgbClr val="112D4E"/>
                </a:solidFill>
                <a:latin typeface="Barlow Bold"/>
              </a:rPr>
              <a:t> </a:t>
            </a:r>
            <a:r>
              <a:rPr lang="en-US" sz="3082" dirty="0" err="1">
                <a:solidFill>
                  <a:srgbClr val="112D4E"/>
                </a:solidFill>
                <a:latin typeface="Barlow Bold"/>
              </a:rPr>
              <a:t>Kebudayaan</a:t>
            </a:r>
            <a:r>
              <a:rPr lang="en-US" sz="3082" dirty="0">
                <a:solidFill>
                  <a:srgbClr val="112D4E"/>
                </a:solidFill>
                <a:latin typeface="Barlow Bold"/>
              </a:rPr>
              <a:t> </a:t>
            </a:r>
          </a:p>
          <a:p>
            <a:pPr algn="ctr">
              <a:lnSpc>
                <a:spcPts val="4316"/>
              </a:lnSpc>
            </a:pPr>
            <a:r>
              <a:rPr lang="en-US" sz="3082" dirty="0" err="1">
                <a:solidFill>
                  <a:srgbClr val="112D4E"/>
                </a:solidFill>
                <a:latin typeface="Barlow Bold"/>
              </a:rPr>
              <a:t>Kabupaten</a:t>
            </a:r>
            <a:r>
              <a:rPr lang="en-US" sz="3082" dirty="0">
                <a:solidFill>
                  <a:srgbClr val="112D4E"/>
                </a:solidFill>
                <a:latin typeface="Barlow Bold"/>
              </a:rPr>
              <a:t> </a:t>
            </a:r>
            <a:r>
              <a:rPr lang="id-ID" sz="3082" dirty="0">
                <a:solidFill>
                  <a:srgbClr val="112D4E"/>
                </a:solidFill>
                <a:latin typeface="Barlow Bold"/>
              </a:rPr>
              <a:t>Karanganyar</a:t>
            </a:r>
            <a:endParaRPr lang="en-US" sz="3082" dirty="0">
              <a:solidFill>
                <a:srgbClr val="112D4E"/>
              </a:solidFill>
              <a:latin typeface="Barlow Bold"/>
            </a:endParaRPr>
          </a:p>
          <a:p>
            <a:pPr marL="0" lvl="0" indent="0" algn="ctr">
              <a:lnSpc>
                <a:spcPts val="4316"/>
              </a:lnSpc>
              <a:spcBef>
                <a:spcPct val="0"/>
              </a:spcBef>
            </a:pPr>
            <a:r>
              <a:rPr lang="en-US" sz="3082" dirty="0" err="1">
                <a:solidFill>
                  <a:srgbClr val="112D4E"/>
                </a:solidFill>
                <a:latin typeface="Barlow Bold"/>
              </a:rPr>
              <a:t>Tahun</a:t>
            </a:r>
            <a:r>
              <a:rPr lang="en-US" sz="3082" dirty="0">
                <a:solidFill>
                  <a:srgbClr val="112D4E"/>
                </a:solidFill>
                <a:latin typeface="Barlow Bold"/>
              </a:rPr>
              <a:t> 2024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99164" y="3712095"/>
            <a:ext cx="8444836" cy="2816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23"/>
              </a:lnSpc>
            </a:pPr>
            <a:r>
              <a:rPr lang="en-US" sz="6291" dirty="0">
                <a:solidFill>
                  <a:srgbClr val="112D4E"/>
                </a:solidFill>
                <a:latin typeface="Barlow Bold"/>
              </a:rPr>
              <a:t>PENERIMAAN PESERTA DIDIK BARU (PPDB) TK, SD, DAN SMP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8E1D98-396B-C3D9-A148-538F21844A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46" y="63695"/>
            <a:ext cx="12324748" cy="2590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801627" y="4589544"/>
            <a:ext cx="11271991" cy="13116499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4760"/>
              <a:ext cx="698500" cy="803279"/>
            </a:xfrm>
            <a:custGeom>
              <a:avLst/>
              <a:gdLst/>
              <a:ahLst/>
              <a:cxnLst/>
              <a:rect l="l" t="t" r="r" b="b"/>
              <a:pathLst>
                <a:path w="698500" h="803279">
                  <a:moveTo>
                    <a:pt x="370677" y="7707"/>
                  </a:moveTo>
                  <a:lnTo>
                    <a:pt x="677073" y="185973"/>
                  </a:lnTo>
                  <a:cubicBezTo>
                    <a:pt x="690339" y="193692"/>
                    <a:pt x="698500" y="207882"/>
                    <a:pt x="698500" y="223230"/>
                  </a:cubicBezTo>
                  <a:lnTo>
                    <a:pt x="698500" y="580050"/>
                  </a:lnTo>
                  <a:cubicBezTo>
                    <a:pt x="698500" y="595398"/>
                    <a:pt x="690339" y="609588"/>
                    <a:pt x="677073" y="617307"/>
                  </a:cubicBezTo>
                  <a:lnTo>
                    <a:pt x="370677" y="795573"/>
                  </a:lnTo>
                  <a:cubicBezTo>
                    <a:pt x="357432" y="803280"/>
                    <a:pt x="341068" y="803280"/>
                    <a:pt x="327823" y="795573"/>
                  </a:cubicBezTo>
                  <a:lnTo>
                    <a:pt x="21427" y="617307"/>
                  </a:lnTo>
                  <a:cubicBezTo>
                    <a:pt x="8161" y="609588"/>
                    <a:pt x="0" y="595398"/>
                    <a:pt x="0" y="580050"/>
                  </a:cubicBezTo>
                  <a:lnTo>
                    <a:pt x="0" y="223230"/>
                  </a:lnTo>
                  <a:cubicBezTo>
                    <a:pt x="0" y="207882"/>
                    <a:pt x="8161" y="193692"/>
                    <a:pt x="21427" y="185973"/>
                  </a:cubicBezTo>
                  <a:lnTo>
                    <a:pt x="327823" y="7707"/>
                  </a:lnTo>
                  <a:cubicBezTo>
                    <a:pt x="341068" y="0"/>
                    <a:pt x="357432" y="0"/>
                    <a:pt x="370677" y="7707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-1145085" y="-2211363"/>
            <a:ext cx="6530478" cy="7599102"/>
            <a:chOff x="0" y="0"/>
            <a:chExt cx="6985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8217"/>
              <a:ext cx="698500" cy="796367"/>
            </a:xfrm>
            <a:custGeom>
              <a:avLst/>
              <a:gdLst/>
              <a:ahLst/>
              <a:cxnLst/>
              <a:rect l="l" t="t" r="r" b="b"/>
              <a:pathLst>
                <a:path w="698500" h="796367">
                  <a:moveTo>
                    <a:pt x="386235" y="13301"/>
                  </a:moveTo>
                  <a:lnTo>
                    <a:pt x="661515" y="173465"/>
                  </a:lnTo>
                  <a:cubicBezTo>
                    <a:pt x="684413" y="186787"/>
                    <a:pt x="698500" y="211281"/>
                    <a:pt x="698500" y="237772"/>
                  </a:cubicBezTo>
                  <a:lnTo>
                    <a:pt x="698500" y="558594"/>
                  </a:lnTo>
                  <a:cubicBezTo>
                    <a:pt x="698500" y="585085"/>
                    <a:pt x="684413" y="609579"/>
                    <a:pt x="661515" y="622902"/>
                  </a:cubicBezTo>
                  <a:lnTo>
                    <a:pt x="386235" y="783064"/>
                  </a:lnTo>
                  <a:cubicBezTo>
                    <a:pt x="363372" y="796366"/>
                    <a:pt x="335128" y="796366"/>
                    <a:pt x="312265" y="783064"/>
                  </a:cubicBezTo>
                  <a:lnTo>
                    <a:pt x="36985" y="622902"/>
                  </a:lnTo>
                  <a:cubicBezTo>
                    <a:pt x="14087" y="609579"/>
                    <a:pt x="0" y="585085"/>
                    <a:pt x="0" y="558594"/>
                  </a:cubicBezTo>
                  <a:lnTo>
                    <a:pt x="0" y="237772"/>
                  </a:lnTo>
                  <a:cubicBezTo>
                    <a:pt x="0" y="211281"/>
                    <a:pt x="14087" y="186787"/>
                    <a:pt x="36985" y="173465"/>
                  </a:cubicBezTo>
                  <a:lnTo>
                    <a:pt x="312265" y="13301"/>
                  </a:lnTo>
                  <a:cubicBezTo>
                    <a:pt x="335128" y="0"/>
                    <a:pt x="363372" y="0"/>
                    <a:pt x="386235" y="13301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-1421899" y="-4351331"/>
            <a:ext cx="9617076" cy="8264675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5565" y="0"/>
              <a:ext cx="801670" cy="698500"/>
            </a:xfrm>
            <a:custGeom>
              <a:avLst/>
              <a:gdLst/>
              <a:ahLst/>
              <a:cxnLst/>
              <a:rect l="l" t="t" r="r" b="b"/>
              <a:pathLst>
                <a:path w="801670" h="698500">
                  <a:moveTo>
                    <a:pt x="792661" y="374299"/>
                  </a:moveTo>
                  <a:lnTo>
                    <a:pt x="618609" y="673451"/>
                  </a:lnTo>
                  <a:cubicBezTo>
                    <a:pt x="609586" y="688959"/>
                    <a:pt x="592997" y="698500"/>
                    <a:pt x="575054" y="698500"/>
                  </a:cubicBezTo>
                  <a:lnTo>
                    <a:pt x="226616" y="698500"/>
                  </a:lnTo>
                  <a:cubicBezTo>
                    <a:pt x="208673" y="698500"/>
                    <a:pt x="192084" y="688959"/>
                    <a:pt x="183061" y="673451"/>
                  </a:cubicBezTo>
                  <a:lnTo>
                    <a:pt x="9009" y="374299"/>
                  </a:lnTo>
                  <a:cubicBezTo>
                    <a:pt x="0" y="358815"/>
                    <a:pt x="0" y="339685"/>
                    <a:pt x="9009" y="324201"/>
                  </a:cubicBezTo>
                  <a:lnTo>
                    <a:pt x="183061" y="25049"/>
                  </a:lnTo>
                  <a:cubicBezTo>
                    <a:pt x="192084" y="9541"/>
                    <a:pt x="208673" y="0"/>
                    <a:pt x="226616" y="0"/>
                  </a:cubicBezTo>
                  <a:lnTo>
                    <a:pt x="575054" y="0"/>
                  </a:lnTo>
                  <a:cubicBezTo>
                    <a:pt x="592997" y="0"/>
                    <a:pt x="609586" y="9541"/>
                    <a:pt x="618609" y="25049"/>
                  </a:cubicBezTo>
                  <a:lnTo>
                    <a:pt x="792661" y="324201"/>
                  </a:lnTo>
                  <a:cubicBezTo>
                    <a:pt x="801670" y="339685"/>
                    <a:pt x="801670" y="358815"/>
                    <a:pt x="792661" y="37429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4F4F4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-188338" y="633728"/>
            <a:ext cx="9778481" cy="8886195"/>
          </a:xfrm>
          <a:custGeom>
            <a:avLst/>
            <a:gdLst/>
            <a:ahLst/>
            <a:cxnLst/>
            <a:rect l="l" t="t" r="r" b="b"/>
            <a:pathLst>
              <a:path w="9778481" h="8886195">
                <a:moveTo>
                  <a:pt x="0" y="0"/>
                </a:moveTo>
                <a:lnTo>
                  <a:pt x="9778481" y="0"/>
                </a:lnTo>
                <a:lnTo>
                  <a:pt x="9778481" y="8886194"/>
                </a:lnTo>
                <a:lnTo>
                  <a:pt x="0" y="8886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4120744" y="7220467"/>
            <a:ext cx="6750092" cy="7854652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9274"/>
              <a:ext cx="698500" cy="794252"/>
            </a:xfrm>
            <a:custGeom>
              <a:avLst/>
              <a:gdLst/>
              <a:ahLst/>
              <a:cxnLst/>
              <a:rect l="l" t="t" r="r" b="b"/>
              <a:pathLst>
                <a:path w="698500" h="794252">
                  <a:moveTo>
                    <a:pt x="390995" y="15014"/>
                  </a:moveTo>
                  <a:lnTo>
                    <a:pt x="656755" y="169638"/>
                  </a:lnTo>
                  <a:cubicBezTo>
                    <a:pt x="682600" y="184675"/>
                    <a:pt x="698500" y="212321"/>
                    <a:pt x="698500" y="242223"/>
                  </a:cubicBezTo>
                  <a:lnTo>
                    <a:pt x="698500" y="552029"/>
                  </a:lnTo>
                  <a:cubicBezTo>
                    <a:pt x="698500" y="581931"/>
                    <a:pt x="682600" y="609577"/>
                    <a:pt x="656755" y="624614"/>
                  </a:cubicBezTo>
                  <a:lnTo>
                    <a:pt x="390995" y="779238"/>
                  </a:lnTo>
                  <a:cubicBezTo>
                    <a:pt x="365190" y="794252"/>
                    <a:pt x="333310" y="794252"/>
                    <a:pt x="307505" y="779238"/>
                  </a:cubicBezTo>
                  <a:lnTo>
                    <a:pt x="41745" y="624614"/>
                  </a:lnTo>
                  <a:cubicBezTo>
                    <a:pt x="15900" y="609577"/>
                    <a:pt x="0" y="581931"/>
                    <a:pt x="0" y="552029"/>
                  </a:cubicBezTo>
                  <a:lnTo>
                    <a:pt x="0" y="242223"/>
                  </a:lnTo>
                  <a:cubicBezTo>
                    <a:pt x="0" y="212321"/>
                    <a:pt x="15900" y="184675"/>
                    <a:pt x="41745" y="169638"/>
                  </a:cubicBezTo>
                  <a:lnTo>
                    <a:pt x="307505" y="15014"/>
                  </a:lnTo>
                  <a:cubicBezTo>
                    <a:pt x="333310" y="0"/>
                    <a:pt x="365190" y="0"/>
                    <a:pt x="390995" y="15014"/>
                  </a:cubicBezTo>
                  <a:close/>
                </a:path>
              </a:pathLst>
            </a:custGeom>
            <a:solidFill>
              <a:srgbClr val="FF3131"/>
            </a:solidFill>
            <a:ln w="9525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09062" y="958691"/>
            <a:ext cx="7497828" cy="8724745"/>
            <a:chOff x="0" y="0"/>
            <a:chExt cx="6985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7157"/>
              <a:ext cx="698500" cy="798487"/>
            </a:xfrm>
            <a:custGeom>
              <a:avLst/>
              <a:gdLst/>
              <a:ahLst/>
              <a:cxnLst/>
              <a:rect l="l" t="t" r="r" b="b"/>
              <a:pathLst>
                <a:path w="698500" h="798487">
                  <a:moveTo>
                    <a:pt x="381463" y="11585"/>
                  </a:moveTo>
                  <a:lnTo>
                    <a:pt x="666287" y="177301"/>
                  </a:lnTo>
                  <a:cubicBezTo>
                    <a:pt x="686231" y="188904"/>
                    <a:pt x="698500" y="210238"/>
                    <a:pt x="698500" y="233312"/>
                  </a:cubicBezTo>
                  <a:lnTo>
                    <a:pt x="698500" y="565174"/>
                  </a:lnTo>
                  <a:cubicBezTo>
                    <a:pt x="698500" y="588248"/>
                    <a:pt x="686231" y="609582"/>
                    <a:pt x="666287" y="621185"/>
                  </a:cubicBezTo>
                  <a:lnTo>
                    <a:pt x="381463" y="786901"/>
                  </a:lnTo>
                  <a:cubicBezTo>
                    <a:pt x="361550" y="798486"/>
                    <a:pt x="336950" y="798486"/>
                    <a:pt x="317037" y="786901"/>
                  </a:cubicBezTo>
                  <a:lnTo>
                    <a:pt x="32213" y="621185"/>
                  </a:lnTo>
                  <a:cubicBezTo>
                    <a:pt x="12269" y="609582"/>
                    <a:pt x="0" y="588248"/>
                    <a:pt x="0" y="565174"/>
                  </a:cubicBezTo>
                  <a:lnTo>
                    <a:pt x="0" y="233312"/>
                  </a:lnTo>
                  <a:cubicBezTo>
                    <a:pt x="0" y="210238"/>
                    <a:pt x="12269" y="188904"/>
                    <a:pt x="32213" y="177301"/>
                  </a:cubicBezTo>
                  <a:lnTo>
                    <a:pt x="317037" y="11585"/>
                  </a:lnTo>
                  <a:cubicBezTo>
                    <a:pt x="336950" y="0"/>
                    <a:pt x="361550" y="0"/>
                    <a:pt x="381463" y="11585"/>
                  </a:cubicBezTo>
                  <a:close/>
                </a:path>
              </a:pathLst>
            </a:custGeom>
            <a:solidFill>
              <a:srgbClr val="FF3131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1611725" y="1427245"/>
            <a:ext cx="6692501" cy="7787638"/>
            <a:chOff x="0" y="0"/>
            <a:chExt cx="6985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8018"/>
              <a:ext cx="698500" cy="796765"/>
            </a:xfrm>
            <a:custGeom>
              <a:avLst/>
              <a:gdLst/>
              <a:ahLst/>
              <a:cxnLst/>
              <a:rect l="l" t="t" r="r" b="b"/>
              <a:pathLst>
                <a:path w="698500" h="796765">
                  <a:moveTo>
                    <a:pt x="385340" y="12980"/>
                  </a:moveTo>
                  <a:lnTo>
                    <a:pt x="662410" y="174184"/>
                  </a:lnTo>
                  <a:cubicBezTo>
                    <a:pt x="684754" y="187184"/>
                    <a:pt x="698500" y="211085"/>
                    <a:pt x="698500" y="236935"/>
                  </a:cubicBezTo>
                  <a:lnTo>
                    <a:pt x="698500" y="559829"/>
                  </a:lnTo>
                  <a:cubicBezTo>
                    <a:pt x="698500" y="585679"/>
                    <a:pt x="684754" y="609580"/>
                    <a:pt x="662410" y="622580"/>
                  </a:cubicBezTo>
                  <a:lnTo>
                    <a:pt x="385340" y="783784"/>
                  </a:lnTo>
                  <a:cubicBezTo>
                    <a:pt x="363030" y="796764"/>
                    <a:pt x="335470" y="796764"/>
                    <a:pt x="313160" y="783784"/>
                  </a:cubicBezTo>
                  <a:lnTo>
                    <a:pt x="36090" y="622580"/>
                  </a:lnTo>
                  <a:cubicBezTo>
                    <a:pt x="13746" y="609580"/>
                    <a:pt x="0" y="585679"/>
                    <a:pt x="0" y="559829"/>
                  </a:cubicBezTo>
                  <a:lnTo>
                    <a:pt x="0" y="236935"/>
                  </a:lnTo>
                  <a:cubicBezTo>
                    <a:pt x="0" y="211085"/>
                    <a:pt x="13746" y="187184"/>
                    <a:pt x="36090" y="174184"/>
                  </a:cubicBezTo>
                  <a:lnTo>
                    <a:pt x="313160" y="12980"/>
                  </a:lnTo>
                  <a:cubicBezTo>
                    <a:pt x="335470" y="0"/>
                    <a:pt x="363030" y="0"/>
                    <a:pt x="385340" y="12980"/>
                  </a:cubicBezTo>
                  <a:close/>
                </a:path>
              </a:pathLst>
            </a:custGeom>
            <a:blipFill>
              <a:blip r:embed="rId4"/>
              <a:stretch>
                <a:fillRect l="-36408" r="-36408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 rot="-5400000">
            <a:off x="7518976" y="8627532"/>
            <a:ext cx="1084133" cy="1261537"/>
            <a:chOff x="0" y="0"/>
            <a:chExt cx="6985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7697306" y="8835043"/>
            <a:ext cx="727472" cy="846513"/>
            <a:chOff x="0" y="0"/>
            <a:chExt cx="6985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5400000">
            <a:off x="1252837" y="635410"/>
            <a:ext cx="1084133" cy="1261537"/>
            <a:chOff x="0" y="0"/>
            <a:chExt cx="6985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1431168" y="842922"/>
            <a:ext cx="727472" cy="846513"/>
            <a:chOff x="0" y="0"/>
            <a:chExt cx="6985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744520" y="2350793"/>
            <a:ext cx="7269221" cy="526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308"/>
              </a:lnSpc>
            </a:pPr>
            <a:r>
              <a:rPr lang="en-US" sz="9544" spc="-238">
                <a:solidFill>
                  <a:srgbClr val="7E2F15"/>
                </a:solidFill>
                <a:latin typeface="Barlow Bold"/>
              </a:rPr>
              <a:t>SYARAT DAN PROSEDUR PPDB JENJANG SD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7211" y="1753857"/>
            <a:ext cx="5575215" cy="681609"/>
            <a:chOff x="0" y="0"/>
            <a:chExt cx="4986220" cy="609600"/>
          </a:xfrm>
        </p:grpSpPr>
        <p:sp>
          <p:nvSpPr>
            <p:cNvPr id="3" name="Freeform 3"/>
            <p:cNvSpPr/>
            <p:nvPr/>
          </p:nvSpPr>
          <p:spPr>
            <a:xfrm>
              <a:off x="2699" y="0"/>
              <a:ext cx="4980822" cy="609600"/>
            </a:xfrm>
            <a:custGeom>
              <a:avLst/>
              <a:gdLst/>
              <a:ahLst/>
              <a:cxnLst/>
              <a:rect l="l" t="t" r="r" b="b"/>
              <a:pathLst>
                <a:path w="4980822" h="609600">
                  <a:moveTo>
                    <a:pt x="4769212" y="0"/>
                  </a:moveTo>
                  <a:lnTo>
                    <a:pt x="8410" y="0"/>
                  </a:lnTo>
                  <a:cubicBezTo>
                    <a:pt x="5836" y="0"/>
                    <a:pt x="3419" y="1237"/>
                    <a:pt x="1914" y="3325"/>
                  </a:cubicBezTo>
                  <a:cubicBezTo>
                    <a:pt x="410" y="5413"/>
                    <a:pt x="0" y="8097"/>
                    <a:pt x="814" y="10539"/>
                  </a:cubicBezTo>
                  <a:lnTo>
                    <a:pt x="196988" y="599061"/>
                  </a:lnTo>
                  <a:cubicBezTo>
                    <a:pt x="199086" y="605355"/>
                    <a:pt x="204976" y="609600"/>
                    <a:pt x="211610" y="609600"/>
                  </a:cubicBezTo>
                  <a:lnTo>
                    <a:pt x="4972412" y="609600"/>
                  </a:lnTo>
                  <a:cubicBezTo>
                    <a:pt x="4974986" y="609600"/>
                    <a:pt x="4977403" y="608363"/>
                    <a:pt x="4978908" y="606275"/>
                  </a:cubicBezTo>
                  <a:cubicBezTo>
                    <a:pt x="4980412" y="604187"/>
                    <a:pt x="4980822" y="601503"/>
                    <a:pt x="4980008" y="599061"/>
                  </a:cubicBezTo>
                  <a:lnTo>
                    <a:pt x="4783834" y="10539"/>
                  </a:lnTo>
                  <a:cubicBezTo>
                    <a:pt x="4781736" y="4245"/>
                    <a:pt x="4775846" y="0"/>
                    <a:pt x="476921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78302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90179" y="1641372"/>
            <a:ext cx="1538485" cy="906579"/>
            <a:chOff x="0" y="0"/>
            <a:chExt cx="1034505" cy="609600"/>
          </a:xfrm>
        </p:grpSpPr>
        <p:sp>
          <p:nvSpPr>
            <p:cNvPr id="6" name="Freeform 6"/>
            <p:cNvSpPr/>
            <p:nvPr/>
          </p:nvSpPr>
          <p:spPr>
            <a:xfrm>
              <a:off x="14672" y="0"/>
              <a:ext cx="1005162" cy="609600"/>
            </a:xfrm>
            <a:custGeom>
              <a:avLst/>
              <a:gdLst/>
              <a:ahLst/>
              <a:cxnLst/>
              <a:rect l="l" t="t" r="r" b="b"/>
              <a:pathLst>
                <a:path w="1005162" h="609600">
                  <a:moveTo>
                    <a:pt x="756247" y="0"/>
                  </a:moveTo>
                  <a:lnTo>
                    <a:pt x="45714" y="0"/>
                  </a:lnTo>
                  <a:cubicBezTo>
                    <a:pt x="31724" y="0"/>
                    <a:pt x="18586" y="6725"/>
                    <a:pt x="10406" y="18075"/>
                  </a:cubicBezTo>
                  <a:cubicBezTo>
                    <a:pt x="2225" y="29425"/>
                    <a:pt x="0" y="44015"/>
                    <a:pt x="4424" y="57287"/>
                  </a:cubicBezTo>
                  <a:lnTo>
                    <a:pt x="169432" y="552313"/>
                  </a:lnTo>
                  <a:cubicBezTo>
                    <a:pt x="180836" y="586524"/>
                    <a:pt x="212852" y="609600"/>
                    <a:pt x="248914" y="609600"/>
                  </a:cubicBezTo>
                  <a:lnTo>
                    <a:pt x="959447" y="609600"/>
                  </a:lnTo>
                  <a:cubicBezTo>
                    <a:pt x="973437" y="609600"/>
                    <a:pt x="986575" y="602875"/>
                    <a:pt x="994755" y="591525"/>
                  </a:cubicBezTo>
                  <a:cubicBezTo>
                    <a:pt x="1002936" y="580175"/>
                    <a:pt x="1005161" y="565585"/>
                    <a:pt x="1000737" y="552313"/>
                  </a:cubicBezTo>
                  <a:lnTo>
                    <a:pt x="835729" y="57287"/>
                  </a:lnTo>
                  <a:cubicBezTo>
                    <a:pt x="824325" y="23076"/>
                    <a:pt x="792309" y="0"/>
                    <a:pt x="7562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83130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068771" y="1671567"/>
            <a:ext cx="581303" cy="707337"/>
          </a:xfrm>
          <a:custGeom>
            <a:avLst/>
            <a:gdLst/>
            <a:ahLst/>
            <a:cxnLst/>
            <a:rect l="l" t="t" r="r" b="b"/>
            <a:pathLst>
              <a:path w="581303" h="707337">
                <a:moveTo>
                  <a:pt x="0" y="0"/>
                </a:moveTo>
                <a:lnTo>
                  <a:pt x="581302" y="0"/>
                </a:lnTo>
                <a:lnTo>
                  <a:pt x="581302" y="707337"/>
                </a:lnTo>
                <a:lnTo>
                  <a:pt x="0" y="707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 flipH="1">
            <a:off x="11107538" y="473809"/>
            <a:ext cx="7735657" cy="6788039"/>
          </a:xfrm>
          <a:custGeom>
            <a:avLst/>
            <a:gdLst/>
            <a:ahLst/>
            <a:cxnLst/>
            <a:rect l="l" t="t" r="r" b="b"/>
            <a:pathLst>
              <a:path w="7735657" h="6788039">
                <a:moveTo>
                  <a:pt x="7735658" y="0"/>
                </a:moveTo>
                <a:lnTo>
                  <a:pt x="0" y="0"/>
                </a:lnTo>
                <a:lnTo>
                  <a:pt x="0" y="6788039"/>
                </a:lnTo>
                <a:lnTo>
                  <a:pt x="7735658" y="6788039"/>
                </a:lnTo>
                <a:lnTo>
                  <a:pt x="773565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0959448" y="-40142"/>
            <a:ext cx="5024185" cy="4565728"/>
          </a:xfrm>
          <a:custGeom>
            <a:avLst/>
            <a:gdLst/>
            <a:ahLst/>
            <a:cxnLst/>
            <a:rect l="l" t="t" r="r" b="b"/>
            <a:pathLst>
              <a:path w="5024185" h="4565728">
                <a:moveTo>
                  <a:pt x="0" y="0"/>
                </a:moveTo>
                <a:lnTo>
                  <a:pt x="5024185" y="0"/>
                </a:lnTo>
                <a:lnTo>
                  <a:pt x="5024185" y="4565728"/>
                </a:lnTo>
                <a:lnTo>
                  <a:pt x="0" y="456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2000"/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1390175" y="135558"/>
            <a:ext cx="3854195" cy="4484882"/>
            <a:chOff x="0" y="0"/>
            <a:chExt cx="6985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6298"/>
              <a:ext cx="698500" cy="800204"/>
            </a:xfrm>
            <a:custGeom>
              <a:avLst/>
              <a:gdLst/>
              <a:ahLst/>
              <a:cxnLst/>
              <a:rect l="l" t="t" r="r" b="b"/>
              <a:pathLst>
                <a:path w="698500" h="800204">
                  <a:moveTo>
                    <a:pt x="377599" y="10196"/>
                  </a:moveTo>
                  <a:lnTo>
                    <a:pt x="670151" y="180408"/>
                  </a:lnTo>
                  <a:cubicBezTo>
                    <a:pt x="687702" y="190620"/>
                    <a:pt x="698500" y="209394"/>
                    <a:pt x="698500" y="229700"/>
                  </a:cubicBezTo>
                  <a:lnTo>
                    <a:pt x="698500" y="570504"/>
                  </a:lnTo>
                  <a:cubicBezTo>
                    <a:pt x="698500" y="590810"/>
                    <a:pt x="687702" y="609584"/>
                    <a:pt x="670151" y="619796"/>
                  </a:cubicBezTo>
                  <a:lnTo>
                    <a:pt x="377599" y="790008"/>
                  </a:lnTo>
                  <a:cubicBezTo>
                    <a:pt x="360075" y="800204"/>
                    <a:pt x="338425" y="800204"/>
                    <a:pt x="320901" y="790008"/>
                  </a:cubicBezTo>
                  <a:lnTo>
                    <a:pt x="28349" y="619796"/>
                  </a:lnTo>
                  <a:cubicBezTo>
                    <a:pt x="10798" y="609584"/>
                    <a:pt x="0" y="590810"/>
                    <a:pt x="0" y="570504"/>
                  </a:cubicBezTo>
                  <a:lnTo>
                    <a:pt x="0" y="229700"/>
                  </a:lnTo>
                  <a:cubicBezTo>
                    <a:pt x="0" y="209394"/>
                    <a:pt x="10798" y="190620"/>
                    <a:pt x="28349" y="180408"/>
                  </a:cubicBezTo>
                  <a:lnTo>
                    <a:pt x="320901" y="10196"/>
                  </a:lnTo>
                  <a:cubicBezTo>
                    <a:pt x="338425" y="0"/>
                    <a:pt x="360075" y="0"/>
                    <a:pt x="377599" y="1019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1682322" y="489874"/>
            <a:ext cx="3246771" cy="3778060"/>
            <a:chOff x="0" y="0"/>
            <a:chExt cx="6985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4328"/>
              <a:ext cx="698500" cy="804143"/>
            </a:xfrm>
            <a:custGeom>
              <a:avLst/>
              <a:gdLst/>
              <a:ahLst/>
              <a:cxnLst/>
              <a:rect l="l" t="t" r="r" b="b"/>
              <a:pathLst>
                <a:path w="698500" h="804143">
                  <a:moveTo>
                    <a:pt x="368733" y="7008"/>
                  </a:moveTo>
                  <a:lnTo>
                    <a:pt x="679017" y="187536"/>
                  </a:lnTo>
                  <a:cubicBezTo>
                    <a:pt x="691079" y="194554"/>
                    <a:pt x="698500" y="207457"/>
                    <a:pt x="698500" y="221413"/>
                  </a:cubicBezTo>
                  <a:lnTo>
                    <a:pt x="698500" y="582731"/>
                  </a:lnTo>
                  <a:cubicBezTo>
                    <a:pt x="698500" y="596687"/>
                    <a:pt x="691079" y="609590"/>
                    <a:pt x="679017" y="616608"/>
                  </a:cubicBezTo>
                  <a:lnTo>
                    <a:pt x="368733" y="797136"/>
                  </a:lnTo>
                  <a:cubicBezTo>
                    <a:pt x="356689" y="804144"/>
                    <a:pt x="341811" y="804144"/>
                    <a:pt x="329767" y="797136"/>
                  </a:cubicBezTo>
                  <a:lnTo>
                    <a:pt x="19483" y="616608"/>
                  </a:lnTo>
                  <a:cubicBezTo>
                    <a:pt x="7421" y="609590"/>
                    <a:pt x="0" y="596687"/>
                    <a:pt x="0" y="582731"/>
                  </a:cubicBezTo>
                  <a:lnTo>
                    <a:pt x="0" y="221413"/>
                  </a:lnTo>
                  <a:cubicBezTo>
                    <a:pt x="0" y="207457"/>
                    <a:pt x="7421" y="194554"/>
                    <a:pt x="19483" y="187536"/>
                  </a:cubicBezTo>
                  <a:lnTo>
                    <a:pt x="329767" y="7008"/>
                  </a:lnTo>
                  <a:cubicBezTo>
                    <a:pt x="341811" y="0"/>
                    <a:pt x="356689" y="0"/>
                    <a:pt x="368733" y="7008"/>
                  </a:cubicBezTo>
                  <a:close/>
                </a:path>
              </a:pathLst>
            </a:custGeom>
            <a:blipFill>
              <a:blip r:embed="rId7"/>
              <a:stretch>
                <a:fillRect l="-53640" r="-53640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5876982" y="2775469"/>
            <a:ext cx="5002105" cy="681609"/>
            <a:chOff x="0" y="0"/>
            <a:chExt cx="4473657" cy="609600"/>
          </a:xfrm>
        </p:grpSpPr>
        <p:sp>
          <p:nvSpPr>
            <p:cNvPr id="16" name="Freeform 16"/>
            <p:cNvSpPr/>
            <p:nvPr/>
          </p:nvSpPr>
          <p:spPr>
            <a:xfrm>
              <a:off x="3008" y="0"/>
              <a:ext cx="4467640" cy="609600"/>
            </a:xfrm>
            <a:custGeom>
              <a:avLst/>
              <a:gdLst/>
              <a:ahLst/>
              <a:cxnLst/>
              <a:rect l="l" t="t" r="r" b="b"/>
              <a:pathLst>
                <a:path w="4467640" h="609600">
                  <a:moveTo>
                    <a:pt x="4255067" y="0"/>
                  </a:moveTo>
                  <a:lnTo>
                    <a:pt x="9374" y="0"/>
                  </a:lnTo>
                  <a:cubicBezTo>
                    <a:pt x="6505" y="0"/>
                    <a:pt x="3811" y="1379"/>
                    <a:pt x="2134" y="3706"/>
                  </a:cubicBezTo>
                  <a:cubicBezTo>
                    <a:pt x="457" y="6033"/>
                    <a:pt x="0" y="9025"/>
                    <a:pt x="907" y="11746"/>
                  </a:cubicBezTo>
                  <a:lnTo>
                    <a:pt x="196277" y="597854"/>
                  </a:lnTo>
                  <a:cubicBezTo>
                    <a:pt x="198615" y="604868"/>
                    <a:pt x="205180" y="609600"/>
                    <a:pt x="212574" y="609600"/>
                  </a:cubicBezTo>
                  <a:lnTo>
                    <a:pt x="4458267" y="609600"/>
                  </a:lnTo>
                  <a:cubicBezTo>
                    <a:pt x="4461136" y="609600"/>
                    <a:pt x="4463830" y="608221"/>
                    <a:pt x="4465507" y="605894"/>
                  </a:cubicBezTo>
                  <a:cubicBezTo>
                    <a:pt x="4467185" y="603567"/>
                    <a:pt x="4467641" y="600575"/>
                    <a:pt x="4466734" y="597854"/>
                  </a:cubicBezTo>
                  <a:lnTo>
                    <a:pt x="4271365" y="11746"/>
                  </a:lnTo>
                  <a:cubicBezTo>
                    <a:pt x="4269026" y="4732"/>
                    <a:pt x="4262461" y="0"/>
                    <a:pt x="425506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4270457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042862" y="2662983"/>
            <a:ext cx="1538485" cy="906579"/>
            <a:chOff x="0" y="0"/>
            <a:chExt cx="1034505" cy="609600"/>
          </a:xfrm>
        </p:grpSpPr>
        <p:sp>
          <p:nvSpPr>
            <p:cNvPr id="19" name="Freeform 19"/>
            <p:cNvSpPr/>
            <p:nvPr/>
          </p:nvSpPr>
          <p:spPr>
            <a:xfrm>
              <a:off x="14672" y="0"/>
              <a:ext cx="1005162" cy="609600"/>
            </a:xfrm>
            <a:custGeom>
              <a:avLst/>
              <a:gdLst/>
              <a:ahLst/>
              <a:cxnLst/>
              <a:rect l="l" t="t" r="r" b="b"/>
              <a:pathLst>
                <a:path w="1005162" h="609600">
                  <a:moveTo>
                    <a:pt x="756247" y="0"/>
                  </a:moveTo>
                  <a:lnTo>
                    <a:pt x="45714" y="0"/>
                  </a:lnTo>
                  <a:cubicBezTo>
                    <a:pt x="31724" y="0"/>
                    <a:pt x="18586" y="6725"/>
                    <a:pt x="10406" y="18075"/>
                  </a:cubicBezTo>
                  <a:cubicBezTo>
                    <a:pt x="2225" y="29425"/>
                    <a:pt x="0" y="44015"/>
                    <a:pt x="4424" y="57287"/>
                  </a:cubicBezTo>
                  <a:lnTo>
                    <a:pt x="169432" y="552313"/>
                  </a:lnTo>
                  <a:cubicBezTo>
                    <a:pt x="180836" y="586524"/>
                    <a:pt x="212852" y="609600"/>
                    <a:pt x="248914" y="609600"/>
                  </a:cubicBezTo>
                  <a:lnTo>
                    <a:pt x="959447" y="609600"/>
                  </a:lnTo>
                  <a:cubicBezTo>
                    <a:pt x="973437" y="609600"/>
                    <a:pt x="986575" y="602875"/>
                    <a:pt x="994755" y="591525"/>
                  </a:cubicBezTo>
                  <a:cubicBezTo>
                    <a:pt x="1002936" y="580175"/>
                    <a:pt x="1005161" y="565585"/>
                    <a:pt x="1000737" y="552313"/>
                  </a:cubicBezTo>
                  <a:lnTo>
                    <a:pt x="835729" y="57287"/>
                  </a:lnTo>
                  <a:cubicBezTo>
                    <a:pt x="824325" y="23076"/>
                    <a:pt x="792309" y="0"/>
                    <a:pt x="7562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83130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506312" y="2774713"/>
            <a:ext cx="682364" cy="682364"/>
          </a:xfrm>
          <a:custGeom>
            <a:avLst/>
            <a:gdLst/>
            <a:ahLst/>
            <a:cxnLst/>
            <a:rect l="l" t="t" r="r" b="b"/>
            <a:pathLst>
              <a:path w="682364" h="682364">
                <a:moveTo>
                  <a:pt x="0" y="0"/>
                </a:moveTo>
                <a:lnTo>
                  <a:pt x="682364" y="0"/>
                </a:lnTo>
                <a:lnTo>
                  <a:pt x="682364" y="682364"/>
                </a:lnTo>
                <a:lnTo>
                  <a:pt x="0" y="6823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1188676" y="5587697"/>
            <a:ext cx="5194284" cy="4186319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8345" y="0"/>
              <a:ext cx="796110" cy="698500"/>
            </a:xfrm>
            <a:custGeom>
              <a:avLst/>
              <a:gdLst/>
              <a:ahLst/>
              <a:cxnLst/>
              <a:rect l="l" t="t" r="r" b="b"/>
              <a:pathLst>
                <a:path w="796110" h="698500">
                  <a:moveTo>
                    <a:pt x="782600" y="386813"/>
                  </a:moveTo>
                  <a:lnTo>
                    <a:pt x="623110" y="660937"/>
                  </a:lnTo>
                  <a:cubicBezTo>
                    <a:pt x="609579" y="684193"/>
                    <a:pt x="584703" y="698500"/>
                    <a:pt x="557797" y="698500"/>
                  </a:cubicBezTo>
                  <a:lnTo>
                    <a:pt x="238313" y="698500"/>
                  </a:lnTo>
                  <a:cubicBezTo>
                    <a:pt x="211407" y="698500"/>
                    <a:pt x="186531" y="684193"/>
                    <a:pt x="173000" y="660937"/>
                  </a:cubicBezTo>
                  <a:lnTo>
                    <a:pt x="13510" y="386813"/>
                  </a:lnTo>
                  <a:cubicBezTo>
                    <a:pt x="0" y="363593"/>
                    <a:pt x="0" y="334907"/>
                    <a:pt x="13510" y="311687"/>
                  </a:cubicBezTo>
                  <a:lnTo>
                    <a:pt x="173000" y="37563"/>
                  </a:lnTo>
                  <a:cubicBezTo>
                    <a:pt x="186531" y="14307"/>
                    <a:pt x="211407" y="0"/>
                    <a:pt x="238313" y="0"/>
                  </a:cubicBezTo>
                  <a:lnTo>
                    <a:pt x="557797" y="0"/>
                  </a:lnTo>
                  <a:cubicBezTo>
                    <a:pt x="584703" y="0"/>
                    <a:pt x="609579" y="14307"/>
                    <a:pt x="623110" y="37563"/>
                  </a:cubicBezTo>
                  <a:lnTo>
                    <a:pt x="782600" y="311687"/>
                  </a:lnTo>
                  <a:cubicBezTo>
                    <a:pt x="796110" y="334907"/>
                    <a:pt x="796110" y="363593"/>
                    <a:pt x="782600" y="386813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682323" y="5905613"/>
            <a:ext cx="4700678" cy="3868365"/>
            <a:chOff x="0" y="0"/>
            <a:chExt cx="4346359" cy="3856825"/>
          </a:xfrm>
        </p:grpSpPr>
        <p:sp>
          <p:nvSpPr>
            <p:cNvPr id="26" name="Freeform 26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10"/>
              <a:stretch>
                <a:fillRect l="-16674" r="-16674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509185" y="408318"/>
            <a:ext cx="7277505" cy="134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303"/>
              </a:lnSpc>
            </a:pPr>
            <a:r>
              <a:rPr lang="en-US" sz="9540" spc="-238">
                <a:solidFill>
                  <a:srgbClr val="112D4E"/>
                </a:solidFill>
                <a:latin typeface="Barlow Bold"/>
              </a:rPr>
              <a:t>SYARAT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2978" y="2425941"/>
            <a:ext cx="5216444" cy="734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1680" lvl="1" indent="-220840" algn="l">
              <a:lnSpc>
                <a:spcPts val="3232"/>
              </a:lnSpc>
              <a:buAutoNum type="arabicPeriod"/>
            </a:pP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Berusia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paling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rendah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6 (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enam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)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tahun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pada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tanggal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1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Juli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tahun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berjalan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.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Pengecualian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paling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rendah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5 (lima)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tahun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6 (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enam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)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bulan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pada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tanggal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1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Juli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tahun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berjalan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diperuntukkan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bagi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memiliki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kecerdasan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istimewa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bakat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istimewa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kesiapan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psikis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dibuktikan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dengan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rekomendasi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tertulis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dari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psikolog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professional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atau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oleh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dewan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guru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bersangkutan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. </a:t>
            </a:r>
            <a:r>
              <a:rPr lang="en-US" sz="2045" b="1" u="sng" spc="-20" dirty="0" err="1">
                <a:solidFill>
                  <a:srgbClr val="000000"/>
                </a:solidFill>
                <a:latin typeface="Clear Sans"/>
              </a:rPr>
              <a:t>Jika</a:t>
            </a:r>
            <a:r>
              <a:rPr lang="en-US" sz="2045" b="1" u="sng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b="1" u="sng" spc="-20" dirty="0" err="1">
                <a:solidFill>
                  <a:srgbClr val="000000"/>
                </a:solidFill>
                <a:latin typeface="Clear Sans"/>
              </a:rPr>
              <a:t>ada</a:t>
            </a:r>
            <a:r>
              <a:rPr lang="en-US" sz="2045" b="1" u="sng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b="1" u="sng" spc="-20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045" b="1" u="sng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b="1" u="sng" spc="-20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045" b="1" u="sng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b="1" u="sng" spc="-20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045" b="1" u="sng" spc="-20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045" b="1" u="sng" spc="-20" dirty="0" err="1">
                <a:solidFill>
                  <a:srgbClr val="000000"/>
                </a:solidFill>
                <a:latin typeface="Clear Sans"/>
              </a:rPr>
              <a:t>sudah</a:t>
            </a:r>
            <a:r>
              <a:rPr lang="en-US" sz="2045" b="1" u="sng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b="1" u="sng" spc="-20" dirty="0" err="1">
                <a:solidFill>
                  <a:srgbClr val="000000"/>
                </a:solidFill>
                <a:latin typeface="Clear Sans"/>
              </a:rPr>
              <a:t>berusia</a:t>
            </a:r>
            <a:r>
              <a:rPr lang="en-US" sz="2045" b="1" u="sng" spc="-20" dirty="0">
                <a:solidFill>
                  <a:srgbClr val="000000"/>
                </a:solidFill>
                <a:latin typeface="Clear Sans"/>
              </a:rPr>
              <a:t> 7 (</a:t>
            </a:r>
            <a:r>
              <a:rPr lang="en-US" sz="2045" b="1" u="sng" spc="-20" dirty="0" err="1">
                <a:solidFill>
                  <a:srgbClr val="000000"/>
                </a:solidFill>
                <a:latin typeface="Clear Sans"/>
              </a:rPr>
              <a:t>tujuh</a:t>
            </a:r>
            <a:r>
              <a:rPr lang="en-US" sz="2045" b="1" u="sng" spc="-20" dirty="0">
                <a:solidFill>
                  <a:srgbClr val="000000"/>
                </a:solidFill>
                <a:latin typeface="Clear Sans"/>
              </a:rPr>
              <a:t>) </a:t>
            </a:r>
            <a:r>
              <a:rPr lang="en-US" sz="2045" b="1" u="sng" spc="-20" dirty="0" err="1">
                <a:solidFill>
                  <a:srgbClr val="000000"/>
                </a:solidFill>
                <a:latin typeface="Clear Sans"/>
              </a:rPr>
              <a:t>tahun</a:t>
            </a:r>
            <a:r>
              <a:rPr lang="en-US" sz="2045" b="1" u="sng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b="1" u="sng" spc="-20" dirty="0" err="1">
                <a:solidFill>
                  <a:srgbClr val="000000"/>
                </a:solidFill>
                <a:latin typeface="Clear Sans"/>
              </a:rPr>
              <a:t>diprioritaskan</a:t>
            </a:r>
            <a:r>
              <a:rPr lang="en-US" sz="2045" b="1" u="sng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b="1" u="sng" spc="-20" dirty="0" err="1">
                <a:solidFill>
                  <a:srgbClr val="000000"/>
                </a:solidFill>
                <a:latin typeface="Clear Sans"/>
              </a:rPr>
              <a:t>untuk</a:t>
            </a:r>
            <a:r>
              <a:rPr lang="en-US" sz="2045" b="1" u="sng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b="1" u="sng" spc="-20" dirty="0" err="1">
                <a:solidFill>
                  <a:srgbClr val="000000"/>
                </a:solidFill>
                <a:latin typeface="Clear Sans"/>
              </a:rPr>
              <a:t>diterima</a:t>
            </a:r>
            <a:r>
              <a:rPr lang="en-US" sz="2045" b="1" u="sng" spc="-20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marL="441680" lvl="1" indent="-220840" algn="l">
              <a:lnSpc>
                <a:spcPts val="3232"/>
              </a:lnSpc>
              <a:buAutoNum type="arabicPeriod"/>
            </a:pP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Penerimaan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kelas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1 (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satu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)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Dasar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tidak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didasarkan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pada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hasil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test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kemampuan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membaca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menulis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berhitung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atau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bentuk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test lain.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09185" y="1859904"/>
            <a:ext cx="3082423" cy="5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spc="-91">
                <a:solidFill>
                  <a:srgbClr val="112D4E"/>
                </a:solidFill>
                <a:latin typeface="Barlow Bold"/>
              </a:rPr>
              <a:t>UMUM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876982" y="3030548"/>
            <a:ext cx="4385972" cy="427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6"/>
              </a:lnSpc>
            </a:pPr>
            <a:endParaRPr dirty="0"/>
          </a:p>
          <a:p>
            <a:pPr marL="506448" lvl="1" indent="-253224" algn="l">
              <a:lnSpc>
                <a:spcPts val="3706"/>
              </a:lnSpc>
              <a:buFont typeface="Arial"/>
              <a:buChar char="•"/>
            </a:pP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Jika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pendaftar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melebihi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daya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 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tampung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maka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wajib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memprioritaskan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: </a:t>
            </a:r>
            <a:r>
              <a:rPr lang="id-ID" sz="2345" spc="-23" dirty="0">
                <a:solidFill>
                  <a:srgbClr val="000000"/>
                </a:solidFill>
                <a:latin typeface="Clear Sans"/>
              </a:rPr>
              <a:t>Zonasi Sekolah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Usia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lebih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tua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dari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keluarga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kurang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mampu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marL="506448" lvl="1" indent="-253224" algn="l">
              <a:lnSpc>
                <a:spcPts val="3706"/>
              </a:lnSpc>
              <a:buFont typeface="Arial"/>
              <a:buChar char="•"/>
            </a:pP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wajib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menerima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anak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berkebutuhan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khusus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marL="253224" lvl="1" algn="l">
              <a:lnSpc>
                <a:spcPts val="3706"/>
              </a:lnSpc>
            </a:pPr>
            <a:endParaRPr lang="en-US" sz="2345" spc="-23" dirty="0">
              <a:solidFill>
                <a:srgbClr val="000000"/>
              </a:solidFill>
              <a:latin typeface="Clear San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528757" y="2813569"/>
            <a:ext cx="3082423" cy="5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spc="-91">
                <a:solidFill>
                  <a:srgbClr val="112D4E"/>
                </a:solidFill>
                <a:latin typeface="Barlow Bold"/>
              </a:rPr>
              <a:t>KHUSUS</a:t>
            </a:r>
          </a:p>
        </p:txBody>
      </p:sp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611783" y="5475385"/>
            <a:ext cx="4063908" cy="3693076"/>
          </a:xfrm>
          <a:custGeom>
            <a:avLst/>
            <a:gdLst/>
            <a:ahLst/>
            <a:cxnLst/>
            <a:rect l="l" t="t" r="r" b="b"/>
            <a:pathLst>
              <a:path w="4063908" h="3693076">
                <a:moveTo>
                  <a:pt x="0" y="0"/>
                </a:moveTo>
                <a:lnTo>
                  <a:pt x="4063908" y="0"/>
                </a:lnTo>
                <a:lnTo>
                  <a:pt x="4063908" y="3693077"/>
                </a:lnTo>
                <a:lnTo>
                  <a:pt x="0" y="36930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204945" y="5499489"/>
            <a:ext cx="2992643" cy="3482348"/>
            <a:chOff x="0" y="0"/>
            <a:chExt cx="6985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10246"/>
              <a:ext cx="698500" cy="792308"/>
            </a:xfrm>
            <a:custGeom>
              <a:avLst/>
              <a:gdLst/>
              <a:ahLst/>
              <a:cxnLst/>
              <a:rect l="l" t="t" r="r" b="b"/>
              <a:pathLst>
                <a:path w="698500" h="792308">
                  <a:moveTo>
                    <a:pt x="395369" y="16587"/>
                  </a:moveTo>
                  <a:lnTo>
                    <a:pt x="652381" y="166121"/>
                  </a:lnTo>
                  <a:cubicBezTo>
                    <a:pt x="680934" y="182734"/>
                    <a:pt x="698500" y="213276"/>
                    <a:pt x="698500" y="246311"/>
                  </a:cubicBezTo>
                  <a:lnTo>
                    <a:pt x="698500" y="545997"/>
                  </a:lnTo>
                  <a:cubicBezTo>
                    <a:pt x="698500" y="579032"/>
                    <a:pt x="680934" y="609574"/>
                    <a:pt x="652381" y="626187"/>
                  </a:cubicBezTo>
                  <a:lnTo>
                    <a:pt x="395369" y="775721"/>
                  </a:lnTo>
                  <a:cubicBezTo>
                    <a:pt x="366860" y="792308"/>
                    <a:pt x="331640" y="792308"/>
                    <a:pt x="303131" y="775721"/>
                  </a:cubicBezTo>
                  <a:lnTo>
                    <a:pt x="46119" y="626187"/>
                  </a:lnTo>
                  <a:cubicBezTo>
                    <a:pt x="17566" y="609574"/>
                    <a:pt x="0" y="579032"/>
                    <a:pt x="0" y="545997"/>
                  </a:cubicBezTo>
                  <a:lnTo>
                    <a:pt x="0" y="246311"/>
                  </a:lnTo>
                  <a:cubicBezTo>
                    <a:pt x="0" y="213276"/>
                    <a:pt x="17566" y="182734"/>
                    <a:pt x="46119" y="166121"/>
                  </a:cubicBezTo>
                  <a:lnTo>
                    <a:pt x="303131" y="16587"/>
                  </a:lnTo>
                  <a:cubicBezTo>
                    <a:pt x="331640" y="0"/>
                    <a:pt x="366860" y="0"/>
                    <a:pt x="395369" y="1658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5" name="Freeform 5"/>
          <p:cNvSpPr/>
          <p:nvPr/>
        </p:nvSpPr>
        <p:spPr>
          <a:xfrm rot="-5400000">
            <a:off x="2295044" y="6401851"/>
            <a:ext cx="4104427" cy="3729898"/>
          </a:xfrm>
          <a:custGeom>
            <a:avLst/>
            <a:gdLst/>
            <a:ahLst/>
            <a:cxnLst/>
            <a:rect l="l" t="t" r="r" b="b"/>
            <a:pathLst>
              <a:path w="4104427" h="3729898">
                <a:moveTo>
                  <a:pt x="0" y="0"/>
                </a:moveTo>
                <a:lnTo>
                  <a:pt x="4104428" y="0"/>
                </a:lnTo>
                <a:lnTo>
                  <a:pt x="4104428" y="3729899"/>
                </a:lnTo>
                <a:lnTo>
                  <a:pt x="0" y="3729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482309" y="6214587"/>
            <a:ext cx="3236445" cy="3766045"/>
            <a:chOff x="0" y="0"/>
            <a:chExt cx="6985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9474"/>
              <a:ext cx="698500" cy="793852"/>
            </a:xfrm>
            <a:custGeom>
              <a:avLst/>
              <a:gdLst/>
              <a:ahLst/>
              <a:cxnLst/>
              <a:rect l="l" t="t" r="r" b="b"/>
              <a:pathLst>
                <a:path w="698500" h="793852">
                  <a:moveTo>
                    <a:pt x="391895" y="15337"/>
                  </a:moveTo>
                  <a:lnTo>
                    <a:pt x="655855" y="168915"/>
                  </a:lnTo>
                  <a:cubicBezTo>
                    <a:pt x="682258" y="184276"/>
                    <a:pt x="698500" y="212517"/>
                    <a:pt x="698500" y="243063"/>
                  </a:cubicBezTo>
                  <a:lnTo>
                    <a:pt x="698500" y="550789"/>
                  </a:lnTo>
                  <a:cubicBezTo>
                    <a:pt x="698500" y="581335"/>
                    <a:pt x="682258" y="609576"/>
                    <a:pt x="655855" y="624937"/>
                  </a:cubicBezTo>
                  <a:lnTo>
                    <a:pt x="391895" y="778515"/>
                  </a:lnTo>
                  <a:cubicBezTo>
                    <a:pt x="365533" y="793852"/>
                    <a:pt x="332967" y="793852"/>
                    <a:pt x="306605" y="778515"/>
                  </a:cubicBezTo>
                  <a:lnTo>
                    <a:pt x="42645" y="624937"/>
                  </a:lnTo>
                  <a:cubicBezTo>
                    <a:pt x="16242" y="609576"/>
                    <a:pt x="0" y="581335"/>
                    <a:pt x="0" y="550789"/>
                  </a:cubicBezTo>
                  <a:lnTo>
                    <a:pt x="0" y="243063"/>
                  </a:lnTo>
                  <a:cubicBezTo>
                    <a:pt x="0" y="212517"/>
                    <a:pt x="16242" y="184276"/>
                    <a:pt x="42645" y="168915"/>
                  </a:cubicBezTo>
                  <a:lnTo>
                    <a:pt x="306605" y="15337"/>
                  </a:lnTo>
                  <a:cubicBezTo>
                    <a:pt x="332967" y="0"/>
                    <a:pt x="365533" y="0"/>
                    <a:pt x="391895" y="15337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8" name="Freeform 8"/>
          <p:cNvSpPr/>
          <p:nvPr/>
        </p:nvSpPr>
        <p:spPr>
          <a:xfrm rot="-5400000">
            <a:off x="-1424760" y="7124852"/>
            <a:ext cx="5099103" cy="4633810"/>
          </a:xfrm>
          <a:custGeom>
            <a:avLst/>
            <a:gdLst/>
            <a:ahLst/>
            <a:cxnLst/>
            <a:rect l="l" t="t" r="r" b="b"/>
            <a:pathLst>
              <a:path w="5099103" h="4633810">
                <a:moveTo>
                  <a:pt x="0" y="0"/>
                </a:moveTo>
                <a:lnTo>
                  <a:pt x="5099103" y="0"/>
                </a:lnTo>
                <a:lnTo>
                  <a:pt x="5099103" y="4633810"/>
                </a:lnTo>
                <a:lnTo>
                  <a:pt x="0" y="4633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0" y="6821431"/>
            <a:ext cx="3002269" cy="3351269"/>
            <a:chOff x="0" y="0"/>
            <a:chExt cx="6985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8166"/>
              <a:ext cx="698500" cy="796469"/>
            </a:xfrm>
            <a:custGeom>
              <a:avLst/>
              <a:gdLst/>
              <a:ahLst/>
              <a:cxnLst/>
              <a:rect l="l" t="t" r="r" b="b"/>
              <a:pathLst>
                <a:path w="698500" h="796469">
                  <a:moveTo>
                    <a:pt x="386006" y="13219"/>
                  </a:moveTo>
                  <a:lnTo>
                    <a:pt x="661744" y="173649"/>
                  </a:lnTo>
                  <a:cubicBezTo>
                    <a:pt x="684500" y="186889"/>
                    <a:pt x="698500" y="211231"/>
                    <a:pt x="698500" y="237558"/>
                  </a:cubicBezTo>
                  <a:lnTo>
                    <a:pt x="698500" y="558910"/>
                  </a:lnTo>
                  <a:cubicBezTo>
                    <a:pt x="698500" y="585237"/>
                    <a:pt x="684500" y="609579"/>
                    <a:pt x="661744" y="622819"/>
                  </a:cubicBezTo>
                  <a:lnTo>
                    <a:pt x="386006" y="783249"/>
                  </a:lnTo>
                  <a:cubicBezTo>
                    <a:pt x="363285" y="796468"/>
                    <a:pt x="335215" y="796468"/>
                    <a:pt x="312494" y="783249"/>
                  </a:cubicBezTo>
                  <a:lnTo>
                    <a:pt x="36756" y="622819"/>
                  </a:lnTo>
                  <a:cubicBezTo>
                    <a:pt x="14000" y="609579"/>
                    <a:pt x="0" y="585237"/>
                    <a:pt x="0" y="558910"/>
                  </a:cubicBezTo>
                  <a:lnTo>
                    <a:pt x="0" y="237558"/>
                  </a:lnTo>
                  <a:cubicBezTo>
                    <a:pt x="0" y="211231"/>
                    <a:pt x="14000" y="186889"/>
                    <a:pt x="36756" y="173649"/>
                  </a:cubicBezTo>
                  <a:lnTo>
                    <a:pt x="312494" y="13219"/>
                  </a:lnTo>
                  <a:cubicBezTo>
                    <a:pt x="335215" y="0"/>
                    <a:pt x="363285" y="0"/>
                    <a:pt x="386006" y="13219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11" name="Freeform 11"/>
          <p:cNvSpPr/>
          <p:nvPr/>
        </p:nvSpPr>
        <p:spPr>
          <a:xfrm>
            <a:off x="131017" y="8105798"/>
            <a:ext cx="2370342" cy="1665165"/>
          </a:xfrm>
          <a:custGeom>
            <a:avLst/>
            <a:gdLst/>
            <a:ahLst/>
            <a:cxnLst/>
            <a:rect l="l" t="t" r="r" b="b"/>
            <a:pathLst>
              <a:path w="2370342" h="1665165">
                <a:moveTo>
                  <a:pt x="0" y="0"/>
                </a:moveTo>
                <a:lnTo>
                  <a:pt x="2370342" y="0"/>
                </a:lnTo>
                <a:lnTo>
                  <a:pt x="2370342" y="1665165"/>
                </a:lnTo>
                <a:lnTo>
                  <a:pt x="0" y="16651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63071" y="7281533"/>
            <a:ext cx="1675054" cy="1685589"/>
          </a:xfrm>
          <a:custGeom>
            <a:avLst/>
            <a:gdLst/>
            <a:ahLst/>
            <a:cxnLst/>
            <a:rect l="l" t="t" r="r" b="b"/>
            <a:pathLst>
              <a:path w="1675054" h="1685589">
                <a:moveTo>
                  <a:pt x="0" y="0"/>
                </a:moveTo>
                <a:lnTo>
                  <a:pt x="1675053" y="0"/>
                </a:lnTo>
                <a:lnTo>
                  <a:pt x="1675053" y="1685588"/>
                </a:lnTo>
                <a:lnTo>
                  <a:pt x="0" y="1685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906089" y="6386037"/>
            <a:ext cx="1701411" cy="1701411"/>
          </a:xfrm>
          <a:custGeom>
            <a:avLst/>
            <a:gdLst/>
            <a:ahLst/>
            <a:cxnLst/>
            <a:rect l="l" t="t" r="r" b="b"/>
            <a:pathLst>
              <a:path w="1701411" h="1701411">
                <a:moveTo>
                  <a:pt x="0" y="0"/>
                </a:moveTo>
                <a:lnTo>
                  <a:pt x="1701411" y="0"/>
                </a:lnTo>
                <a:lnTo>
                  <a:pt x="1701411" y="1701410"/>
                </a:lnTo>
                <a:lnTo>
                  <a:pt x="0" y="1701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56673" y="1514467"/>
            <a:ext cx="7056567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79"/>
              </a:lnSpc>
            </a:pPr>
            <a:r>
              <a:rPr lang="en-US" sz="8499" spc="-212">
                <a:solidFill>
                  <a:srgbClr val="112D4E"/>
                </a:solidFill>
                <a:latin typeface="Barlow Bold"/>
              </a:rPr>
              <a:t>JALUR PPDB</a:t>
            </a:r>
          </a:p>
        </p:txBody>
      </p:sp>
      <p:grpSp>
        <p:nvGrpSpPr>
          <p:cNvPr id="30" name="Group 14"/>
          <p:cNvGrpSpPr/>
          <p:nvPr/>
        </p:nvGrpSpPr>
        <p:grpSpPr>
          <a:xfrm>
            <a:off x="9597186" y="266700"/>
            <a:ext cx="626542" cy="626542"/>
            <a:chOff x="0" y="0"/>
            <a:chExt cx="812800" cy="812800"/>
          </a:xfrm>
        </p:grpSpPr>
        <p:sp>
          <p:nvSpPr>
            <p:cNvPr id="31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2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17"/>
          <p:cNvGrpSpPr/>
          <p:nvPr/>
        </p:nvGrpSpPr>
        <p:grpSpPr>
          <a:xfrm>
            <a:off x="9601200" y="3146825"/>
            <a:ext cx="626542" cy="626542"/>
            <a:chOff x="0" y="0"/>
            <a:chExt cx="812800" cy="812800"/>
          </a:xfrm>
        </p:grpSpPr>
        <p:sp>
          <p:nvSpPr>
            <p:cNvPr id="34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5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21"/>
          <p:cNvGrpSpPr/>
          <p:nvPr/>
        </p:nvGrpSpPr>
        <p:grpSpPr>
          <a:xfrm>
            <a:off x="9677400" y="6783339"/>
            <a:ext cx="626542" cy="626542"/>
            <a:chOff x="0" y="0"/>
            <a:chExt cx="812800" cy="812800"/>
          </a:xfrm>
        </p:grpSpPr>
        <p:sp>
          <p:nvSpPr>
            <p:cNvPr id="37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8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TextBox 24"/>
          <p:cNvSpPr txBox="1"/>
          <p:nvPr/>
        </p:nvSpPr>
        <p:spPr>
          <a:xfrm>
            <a:off x="10363200" y="800100"/>
            <a:ext cx="6650014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420" lvl="1" indent="-253210" algn="l">
              <a:lnSpc>
                <a:spcPts val="3283"/>
              </a:lnSpc>
              <a:buAutoNum type="arabicPeriod"/>
            </a:pPr>
            <a:r>
              <a:rPr lang="id-ID" sz="2345" spc="-44" dirty="0">
                <a:solidFill>
                  <a:srgbClr val="000000"/>
                </a:solidFill>
                <a:latin typeface="Clear Sans"/>
              </a:rPr>
              <a:t>Menggunakan Zona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marL="506420" lvl="1" indent="-253210" algn="l">
              <a:lnSpc>
                <a:spcPts val="3283"/>
              </a:lnSpc>
              <a:buAutoNum type="arabicPeriod"/>
            </a:pPr>
            <a:r>
              <a:rPr lang="id-ID" sz="2345" spc="-44" dirty="0">
                <a:solidFill>
                  <a:srgbClr val="000000"/>
                </a:solidFill>
                <a:latin typeface="Clear Sans"/>
              </a:rPr>
              <a:t>Zona sekolah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ditentukan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oleh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id-ID" sz="2345" spc="-44" dirty="0">
                <a:solidFill>
                  <a:srgbClr val="000000"/>
                </a:solidFill>
                <a:latin typeface="Clear Sans"/>
              </a:rPr>
              <a:t>korwil setempat</a:t>
            </a:r>
            <a:endParaRPr lang="en-US" sz="2345" spc="-44" dirty="0">
              <a:solidFill>
                <a:srgbClr val="000000"/>
              </a:solidFill>
              <a:latin typeface="Clear Sans"/>
            </a:endParaRPr>
          </a:p>
          <a:p>
            <a:pPr marL="506420" lvl="1" indent="-253210" algn="l">
              <a:lnSpc>
                <a:spcPts val="3283"/>
              </a:lnSpc>
              <a:buAutoNum type="arabicPeriod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Berkas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:</a:t>
            </a:r>
          </a:p>
          <a:p>
            <a:pPr marL="506420" lvl="1" indent="-253210" algn="l">
              <a:lnSpc>
                <a:spcPts val="3283"/>
              </a:lnSpc>
              <a:buFont typeface="Arial"/>
              <a:buChar char="•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Fotokopi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akta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kelahiran</a:t>
            </a:r>
            <a:endParaRPr lang="en-US" sz="2345" spc="-44" dirty="0">
              <a:solidFill>
                <a:srgbClr val="000000"/>
              </a:solidFill>
              <a:latin typeface="Clear Sans"/>
            </a:endParaRPr>
          </a:p>
          <a:p>
            <a:pPr marL="506420" lvl="1" indent="-253210" algn="l">
              <a:lnSpc>
                <a:spcPts val="3283"/>
              </a:lnSpc>
              <a:buFont typeface="Arial"/>
              <a:buChar char="•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Fotokopi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kartu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keluarga</a:t>
            </a:r>
            <a:endParaRPr lang="en-US" sz="2345" spc="-44" dirty="0">
              <a:solidFill>
                <a:srgbClr val="000000"/>
              </a:solidFill>
              <a:latin typeface="Clear Sans"/>
            </a:endParaRPr>
          </a:p>
        </p:txBody>
      </p:sp>
      <p:sp>
        <p:nvSpPr>
          <p:cNvPr id="40" name="TextBox 25"/>
          <p:cNvSpPr txBox="1"/>
          <p:nvPr/>
        </p:nvSpPr>
        <p:spPr>
          <a:xfrm>
            <a:off x="10668000" y="7374779"/>
            <a:ext cx="6650014" cy="325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3"/>
              </a:lnSpc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perpindahan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orang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tua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wali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kuota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paling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banyak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5%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dari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daya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tampung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.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Berkas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:</a:t>
            </a:r>
          </a:p>
          <a:p>
            <a:pPr marL="506420" lvl="1" indent="-253210" algn="l">
              <a:lnSpc>
                <a:spcPts val="3283"/>
              </a:lnSpc>
              <a:buAutoNum type="arabicPeriod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Fotokopi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Akta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kelahiran</a:t>
            </a:r>
            <a:endParaRPr lang="en-US" sz="2345" spc="-44" dirty="0">
              <a:solidFill>
                <a:srgbClr val="000000"/>
              </a:solidFill>
              <a:latin typeface="Clear Sans"/>
            </a:endParaRPr>
          </a:p>
          <a:p>
            <a:pPr marL="506420" lvl="1" indent="-253210" algn="l">
              <a:lnSpc>
                <a:spcPts val="3283"/>
              </a:lnSpc>
              <a:buAutoNum type="arabicPeriod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Fotokopi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Kartu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Keluarga</a:t>
            </a:r>
            <a:endParaRPr lang="en-US" sz="2345" spc="-44" dirty="0">
              <a:solidFill>
                <a:srgbClr val="000000"/>
              </a:solidFill>
              <a:latin typeface="Clear Sans"/>
            </a:endParaRPr>
          </a:p>
          <a:p>
            <a:pPr marL="506420" lvl="1" indent="-253210" algn="l">
              <a:lnSpc>
                <a:spcPts val="3283"/>
              </a:lnSpc>
              <a:buAutoNum type="arabicPeriod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Fotokopi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surat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keterangan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atau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surat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Keputusan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perpindahan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tugas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orang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tua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algn="l">
              <a:lnSpc>
                <a:spcPts val="3283"/>
              </a:lnSpc>
            </a:pPr>
            <a:endParaRPr lang="en-US" sz="2345" spc="-44" dirty="0">
              <a:solidFill>
                <a:srgbClr val="000000"/>
              </a:solidFill>
              <a:latin typeface="Clear Sans"/>
            </a:endParaRPr>
          </a:p>
          <a:p>
            <a:pPr marL="0" lvl="0" indent="0" algn="l">
              <a:lnSpc>
                <a:spcPts val="3283"/>
              </a:lnSpc>
            </a:pPr>
            <a:endParaRPr lang="en-US" sz="2345" spc="-44" dirty="0">
              <a:solidFill>
                <a:srgbClr val="000000"/>
              </a:solidFill>
              <a:latin typeface="Clear Sans"/>
            </a:endParaRPr>
          </a:p>
        </p:txBody>
      </p:sp>
      <p:sp>
        <p:nvSpPr>
          <p:cNvPr id="41" name="TextBox 26"/>
          <p:cNvSpPr txBox="1"/>
          <p:nvPr/>
        </p:nvSpPr>
        <p:spPr>
          <a:xfrm>
            <a:off x="10609286" y="357300"/>
            <a:ext cx="4174069" cy="5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spc="-91" dirty="0">
                <a:solidFill>
                  <a:srgbClr val="112D4E"/>
                </a:solidFill>
                <a:latin typeface="Barlow Bold"/>
              </a:rPr>
              <a:t>ZONASI, min </a:t>
            </a:r>
            <a:r>
              <a:rPr lang="id-ID" sz="3656" spc="-91" dirty="0">
                <a:solidFill>
                  <a:srgbClr val="112D4E"/>
                </a:solidFill>
                <a:latin typeface="Barlow Bold"/>
              </a:rPr>
              <a:t>8</a:t>
            </a:r>
            <a:r>
              <a:rPr lang="en-US" sz="3656" spc="-91" dirty="0">
                <a:solidFill>
                  <a:srgbClr val="112D4E"/>
                </a:solidFill>
                <a:latin typeface="Barlow Bold"/>
              </a:rPr>
              <a:t>0%</a:t>
            </a:r>
          </a:p>
        </p:txBody>
      </p:sp>
      <p:sp>
        <p:nvSpPr>
          <p:cNvPr id="42" name="TextBox 27"/>
          <p:cNvSpPr txBox="1"/>
          <p:nvPr/>
        </p:nvSpPr>
        <p:spPr>
          <a:xfrm>
            <a:off x="10696645" y="3185911"/>
            <a:ext cx="4332895" cy="5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spc="-91" dirty="0">
                <a:solidFill>
                  <a:srgbClr val="112D4E"/>
                </a:solidFill>
                <a:latin typeface="Barlow Bold"/>
              </a:rPr>
              <a:t>AFIRMASI, min 15%</a:t>
            </a:r>
          </a:p>
        </p:txBody>
      </p:sp>
      <p:sp>
        <p:nvSpPr>
          <p:cNvPr id="43" name="TextBox 28"/>
          <p:cNvSpPr txBox="1"/>
          <p:nvPr/>
        </p:nvSpPr>
        <p:spPr>
          <a:xfrm>
            <a:off x="10668000" y="6864860"/>
            <a:ext cx="6049235" cy="48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99"/>
              </a:lnSpc>
            </a:pPr>
            <a:r>
              <a:rPr lang="en-US" sz="3518" spc="-87" dirty="0">
                <a:solidFill>
                  <a:srgbClr val="112D4E"/>
                </a:solidFill>
                <a:latin typeface="Barlow Bold"/>
              </a:rPr>
              <a:t>PERPINDAHAN ORTU, </a:t>
            </a:r>
            <a:r>
              <a:rPr lang="en-US" sz="3518" spc="-87" dirty="0" err="1">
                <a:solidFill>
                  <a:srgbClr val="112D4E"/>
                </a:solidFill>
                <a:latin typeface="Barlow Bold"/>
              </a:rPr>
              <a:t>maks</a:t>
            </a:r>
            <a:r>
              <a:rPr lang="en-US" sz="3518" spc="-87" dirty="0">
                <a:solidFill>
                  <a:srgbClr val="112D4E"/>
                </a:solidFill>
                <a:latin typeface="Barlow Bold"/>
              </a:rPr>
              <a:t> 5%</a:t>
            </a:r>
          </a:p>
        </p:txBody>
      </p:sp>
      <p:sp>
        <p:nvSpPr>
          <p:cNvPr id="44" name="TextBox 29"/>
          <p:cNvSpPr txBox="1"/>
          <p:nvPr/>
        </p:nvSpPr>
        <p:spPr>
          <a:xfrm>
            <a:off x="10807928" y="3646173"/>
            <a:ext cx="6650014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3"/>
              </a:lnSpc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afirmasi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paling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sedikit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15%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dari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daya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tampung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.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Berkas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:</a:t>
            </a:r>
          </a:p>
          <a:p>
            <a:pPr algn="l">
              <a:lnSpc>
                <a:spcPts val="3283"/>
              </a:lnSpc>
            </a:pP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1)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Fotokopi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akta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kelahiran</a:t>
            </a:r>
            <a:endParaRPr lang="en-US" sz="2345" spc="-44" dirty="0">
              <a:solidFill>
                <a:srgbClr val="000000"/>
              </a:solidFill>
              <a:latin typeface="Clear Sans"/>
            </a:endParaRPr>
          </a:p>
          <a:p>
            <a:pPr algn="l">
              <a:lnSpc>
                <a:spcPts val="3283"/>
              </a:lnSpc>
            </a:pP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2)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Fotokopi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Kartu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Keluarga</a:t>
            </a:r>
            <a:endParaRPr lang="en-US" sz="2345" spc="-44" dirty="0">
              <a:solidFill>
                <a:srgbClr val="000000"/>
              </a:solidFill>
              <a:latin typeface="Clear Sans"/>
            </a:endParaRPr>
          </a:p>
          <a:p>
            <a:pPr algn="l">
              <a:lnSpc>
                <a:spcPts val="3283"/>
              </a:lnSpc>
            </a:pP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3)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Fotokopi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Kartu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PIP</a:t>
            </a:r>
            <a:r>
              <a:rPr lang="id-ID" sz="2345" spc="-44" dirty="0">
                <a:solidFill>
                  <a:srgbClr val="000000"/>
                </a:solidFill>
                <a:latin typeface="Clear Sans"/>
              </a:rPr>
              <a:t>, atau Fotokopi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Kartu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PKH</a:t>
            </a:r>
            <a:r>
              <a:rPr lang="id-ID" sz="2345" spc="-44" dirty="0">
                <a:solidFill>
                  <a:srgbClr val="000000"/>
                </a:solidFill>
                <a:latin typeface="Clear Sans"/>
              </a:rPr>
              <a:t> disertai Surat Keterangan   dari DINSOS</a:t>
            </a:r>
            <a:endParaRPr lang="en-US" sz="2345" spc="-44" dirty="0">
              <a:solidFill>
                <a:srgbClr val="000000"/>
              </a:solidFill>
              <a:latin typeface="Clear Sans"/>
            </a:endParaRPr>
          </a:p>
        </p:txBody>
      </p:sp>
    </p:spTree>
    <p:extLst>
      <p:ext uri="{BB962C8B-B14F-4D97-AF65-F5344CB8AC3E}">
        <p14:creationId xmlns:p14="http://schemas.microsoft.com/office/powerpoint/2010/main" val="3840096475"/>
      </p:ext>
    </p:extLst>
  </p:cSld>
  <p:clrMapOvr>
    <a:masterClrMapping/>
  </p:clrMapOvr>
  <p:transition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37722" y="723807"/>
            <a:ext cx="13617312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spc="-210">
                <a:solidFill>
                  <a:srgbClr val="112D4E"/>
                </a:solidFill>
                <a:latin typeface="Barlow Bold"/>
              </a:rPr>
              <a:t>PROSEDUR PENDAFTARAN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1339944" y="2224136"/>
            <a:ext cx="3147115" cy="2859941"/>
          </a:xfrm>
          <a:custGeom>
            <a:avLst/>
            <a:gdLst/>
            <a:ahLst/>
            <a:cxnLst/>
            <a:rect l="l" t="t" r="r" b="b"/>
            <a:pathLst>
              <a:path w="3147115" h="2859941">
                <a:moveTo>
                  <a:pt x="0" y="0"/>
                </a:moveTo>
                <a:lnTo>
                  <a:pt x="3147115" y="0"/>
                </a:lnTo>
                <a:lnTo>
                  <a:pt x="3147115" y="2859940"/>
                </a:lnTo>
                <a:lnTo>
                  <a:pt x="0" y="2859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80184" y="2130701"/>
            <a:ext cx="2595892" cy="3046809"/>
            <a:chOff x="0" y="0"/>
            <a:chExt cx="698500" cy="819832"/>
          </a:xfrm>
        </p:grpSpPr>
        <p:sp>
          <p:nvSpPr>
            <p:cNvPr id="5" name="Freeform 5"/>
            <p:cNvSpPr/>
            <p:nvPr/>
          </p:nvSpPr>
          <p:spPr>
            <a:xfrm>
              <a:off x="0" y="13288"/>
              <a:ext cx="698500" cy="793256"/>
            </a:xfrm>
            <a:custGeom>
              <a:avLst/>
              <a:gdLst/>
              <a:ahLst/>
              <a:cxnLst/>
              <a:rect l="l" t="t" r="r" b="b"/>
              <a:pathLst>
                <a:path w="698500" h="793256">
                  <a:moveTo>
                    <a:pt x="409063" y="21512"/>
                  </a:moveTo>
                  <a:lnTo>
                    <a:pt x="638687" y="155112"/>
                  </a:lnTo>
                  <a:cubicBezTo>
                    <a:pt x="675718" y="176657"/>
                    <a:pt x="698500" y="216269"/>
                    <a:pt x="698500" y="259112"/>
                  </a:cubicBezTo>
                  <a:lnTo>
                    <a:pt x="698500" y="534144"/>
                  </a:lnTo>
                  <a:cubicBezTo>
                    <a:pt x="698500" y="576987"/>
                    <a:pt x="675718" y="616599"/>
                    <a:pt x="638687" y="638145"/>
                  </a:cubicBezTo>
                  <a:lnTo>
                    <a:pt x="409063" y="771744"/>
                  </a:lnTo>
                  <a:cubicBezTo>
                    <a:pt x="372089" y="793256"/>
                    <a:pt x="326411" y="793256"/>
                    <a:pt x="289437" y="771744"/>
                  </a:cubicBezTo>
                  <a:lnTo>
                    <a:pt x="59813" y="638145"/>
                  </a:lnTo>
                  <a:cubicBezTo>
                    <a:pt x="22782" y="616599"/>
                    <a:pt x="0" y="576987"/>
                    <a:pt x="0" y="534144"/>
                  </a:cubicBezTo>
                  <a:lnTo>
                    <a:pt x="0" y="259112"/>
                  </a:lnTo>
                  <a:cubicBezTo>
                    <a:pt x="0" y="216269"/>
                    <a:pt x="22782" y="176657"/>
                    <a:pt x="59813" y="155112"/>
                  </a:cubicBezTo>
                  <a:lnTo>
                    <a:pt x="289437" y="21512"/>
                  </a:lnTo>
                  <a:cubicBezTo>
                    <a:pt x="326411" y="0"/>
                    <a:pt x="372089" y="0"/>
                    <a:pt x="409063" y="21512"/>
                  </a:cubicBezTo>
                  <a:close/>
                </a:path>
              </a:pathLst>
            </a:custGeom>
            <a:solidFill>
              <a:srgbClr val="F2F2F2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696351" y="2419878"/>
            <a:ext cx="2163558" cy="2517595"/>
            <a:chOff x="0" y="0"/>
            <a:chExt cx="6985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15944"/>
              <a:ext cx="698500" cy="780913"/>
            </a:xfrm>
            <a:custGeom>
              <a:avLst/>
              <a:gdLst/>
              <a:ahLst/>
              <a:cxnLst/>
              <a:rect l="l" t="t" r="r" b="b"/>
              <a:pathLst>
                <a:path w="698500" h="780913">
                  <a:moveTo>
                    <a:pt x="421015" y="25810"/>
                  </a:moveTo>
                  <a:lnTo>
                    <a:pt x="626735" y="145502"/>
                  </a:lnTo>
                  <a:cubicBezTo>
                    <a:pt x="671166" y="171353"/>
                    <a:pt x="698500" y="218880"/>
                    <a:pt x="698500" y="270284"/>
                  </a:cubicBezTo>
                  <a:lnTo>
                    <a:pt x="698500" y="510628"/>
                  </a:lnTo>
                  <a:cubicBezTo>
                    <a:pt x="698500" y="562032"/>
                    <a:pt x="671166" y="609559"/>
                    <a:pt x="626735" y="635410"/>
                  </a:cubicBezTo>
                  <a:lnTo>
                    <a:pt x="421015" y="755102"/>
                  </a:lnTo>
                  <a:cubicBezTo>
                    <a:pt x="376653" y="780912"/>
                    <a:pt x="321847" y="780912"/>
                    <a:pt x="277485" y="755102"/>
                  </a:cubicBezTo>
                  <a:lnTo>
                    <a:pt x="71765" y="635410"/>
                  </a:lnTo>
                  <a:cubicBezTo>
                    <a:pt x="27334" y="609559"/>
                    <a:pt x="0" y="562032"/>
                    <a:pt x="0" y="510628"/>
                  </a:cubicBezTo>
                  <a:lnTo>
                    <a:pt x="0" y="270284"/>
                  </a:lnTo>
                  <a:cubicBezTo>
                    <a:pt x="0" y="218880"/>
                    <a:pt x="27334" y="171353"/>
                    <a:pt x="71765" y="145502"/>
                  </a:cubicBezTo>
                  <a:lnTo>
                    <a:pt x="277485" y="25810"/>
                  </a:lnTo>
                  <a:cubicBezTo>
                    <a:pt x="321847" y="0"/>
                    <a:pt x="376653" y="0"/>
                    <a:pt x="421015" y="2581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390386" y="5377504"/>
            <a:ext cx="2775488" cy="1003643"/>
            <a:chOff x="0" y="0"/>
            <a:chExt cx="812800" cy="2939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293916"/>
            </a:xfrm>
            <a:custGeom>
              <a:avLst/>
              <a:gdLst/>
              <a:ahLst/>
              <a:cxnLst/>
              <a:rect l="l" t="t" r="r" b="b"/>
              <a:pathLst>
                <a:path w="812800" h="293916">
                  <a:moveTo>
                    <a:pt x="142259" y="0"/>
                  </a:moveTo>
                  <a:lnTo>
                    <a:pt x="670541" y="0"/>
                  </a:lnTo>
                  <a:cubicBezTo>
                    <a:pt x="749108" y="0"/>
                    <a:pt x="812800" y="63691"/>
                    <a:pt x="812800" y="142259"/>
                  </a:cubicBezTo>
                  <a:lnTo>
                    <a:pt x="812800" y="151657"/>
                  </a:lnTo>
                  <a:cubicBezTo>
                    <a:pt x="812800" y="230225"/>
                    <a:pt x="749108" y="293916"/>
                    <a:pt x="670541" y="293916"/>
                  </a:cubicBezTo>
                  <a:lnTo>
                    <a:pt x="142259" y="293916"/>
                  </a:lnTo>
                  <a:cubicBezTo>
                    <a:pt x="63691" y="293916"/>
                    <a:pt x="0" y="230225"/>
                    <a:pt x="0" y="151657"/>
                  </a:cubicBezTo>
                  <a:lnTo>
                    <a:pt x="0" y="142259"/>
                  </a:lnTo>
                  <a:cubicBezTo>
                    <a:pt x="0" y="63691"/>
                    <a:pt x="63691" y="0"/>
                    <a:pt x="14225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332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148786" y="3074703"/>
            <a:ext cx="1258688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spc="-210">
                <a:solidFill>
                  <a:srgbClr val="FFFFFF"/>
                </a:solidFill>
                <a:latin typeface="Barlow Bold"/>
              </a:rPr>
              <a:t>01</a:t>
            </a:r>
          </a:p>
        </p:txBody>
      </p:sp>
      <p:sp>
        <p:nvSpPr>
          <p:cNvPr id="13" name="Freeform 13"/>
          <p:cNvSpPr/>
          <p:nvPr/>
        </p:nvSpPr>
        <p:spPr>
          <a:xfrm rot="-5400000">
            <a:off x="9977574" y="2224136"/>
            <a:ext cx="3147115" cy="2859941"/>
          </a:xfrm>
          <a:custGeom>
            <a:avLst/>
            <a:gdLst/>
            <a:ahLst/>
            <a:cxnLst/>
            <a:rect l="l" t="t" r="r" b="b"/>
            <a:pathLst>
              <a:path w="3147115" h="2859941">
                <a:moveTo>
                  <a:pt x="0" y="0"/>
                </a:moveTo>
                <a:lnTo>
                  <a:pt x="3147115" y="0"/>
                </a:lnTo>
                <a:lnTo>
                  <a:pt x="3147115" y="2859940"/>
                </a:lnTo>
                <a:lnTo>
                  <a:pt x="0" y="2859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033780" y="2130701"/>
            <a:ext cx="2595892" cy="3046809"/>
            <a:chOff x="0" y="0"/>
            <a:chExt cx="698500" cy="819832"/>
          </a:xfrm>
        </p:grpSpPr>
        <p:sp>
          <p:nvSpPr>
            <p:cNvPr id="15" name="Freeform 15"/>
            <p:cNvSpPr/>
            <p:nvPr/>
          </p:nvSpPr>
          <p:spPr>
            <a:xfrm>
              <a:off x="0" y="13288"/>
              <a:ext cx="698500" cy="793256"/>
            </a:xfrm>
            <a:custGeom>
              <a:avLst/>
              <a:gdLst/>
              <a:ahLst/>
              <a:cxnLst/>
              <a:rect l="l" t="t" r="r" b="b"/>
              <a:pathLst>
                <a:path w="698500" h="793256">
                  <a:moveTo>
                    <a:pt x="409063" y="21512"/>
                  </a:moveTo>
                  <a:lnTo>
                    <a:pt x="638687" y="155112"/>
                  </a:lnTo>
                  <a:cubicBezTo>
                    <a:pt x="675718" y="176657"/>
                    <a:pt x="698500" y="216269"/>
                    <a:pt x="698500" y="259112"/>
                  </a:cubicBezTo>
                  <a:lnTo>
                    <a:pt x="698500" y="534144"/>
                  </a:lnTo>
                  <a:cubicBezTo>
                    <a:pt x="698500" y="576987"/>
                    <a:pt x="675718" y="616599"/>
                    <a:pt x="638687" y="638145"/>
                  </a:cubicBezTo>
                  <a:lnTo>
                    <a:pt x="409063" y="771744"/>
                  </a:lnTo>
                  <a:cubicBezTo>
                    <a:pt x="372089" y="793256"/>
                    <a:pt x="326411" y="793256"/>
                    <a:pt x="289437" y="771744"/>
                  </a:cubicBezTo>
                  <a:lnTo>
                    <a:pt x="59813" y="638145"/>
                  </a:lnTo>
                  <a:cubicBezTo>
                    <a:pt x="22782" y="616599"/>
                    <a:pt x="0" y="576987"/>
                    <a:pt x="0" y="534144"/>
                  </a:cubicBezTo>
                  <a:lnTo>
                    <a:pt x="0" y="259112"/>
                  </a:lnTo>
                  <a:cubicBezTo>
                    <a:pt x="0" y="216269"/>
                    <a:pt x="22782" y="176657"/>
                    <a:pt x="59813" y="155112"/>
                  </a:cubicBezTo>
                  <a:lnTo>
                    <a:pt x="289437" y="21512"/>
                  </a:lnTo>
                  <a:cubicBezTo>
                    <a:pt x="326411" y="0"/>
                    <a:pt x="372089" y="0"/>
                    <a:pt x="409063" y="21512"/>
                  </a:cubicBezTo>
                  <a:close/>
                </a:path>
              </a:pathLst>
            </a:custGeom>
            <a:solidFill>
              <a:srgbClr val="F2F2F2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0249947" y="2419878"/>
            <a:ext cx="2163558" cy="2517595"/>
            <a:chOff x="0" y="0"/>
            <a:chExt cx="6985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15944"/>
              <a:ext cx="698500" cy="780913"/>
            </a:xfrm>
            <a:custGeom>
              <a:avLst/>
              <a:gdLst/>
              <a:ahLst/>
              <a:cxnLst/>
              <a:rect l="l" t="t" r="r" b="b"/>
              <a:pathLst>
                <a:path w="698500" h="780913">
                  <a:moveTo>
                    <a:pt x="421015" y="25810"/>
                  </a:moveTo>
                  <a:lnTo>
                    <a:pt x="626735" y="145502"/>
                  </a:lnTo>
                  <a:cubicBezTo>
                    <a:pt x="671166" y="171353"/>
                    <a:pt x="698500" y="218880"/>
                    <a:pt x="698500" y="270284"/>
                  </a:cubicBezTo>
                  <a:lnTo>
                    <a:pt x="698500" y="510628"/>
                  </a:lnTo>
                  <a:cubicBezTo>
                    <a:pt x="698500" y="562032"/>
                    <a:pt x="671166" y="609559"/>
                    <a:pt x="626735" y="635410"/>
                  </a:cubicBezTo>
                  <a:lnTo>
                    <a:pt x="421015" y="755102"/>
                  </a:lnTo>
                  <a:cubicBezTo>
                    <a:pt x="376653" y="780912"/>
                    <a:pt x="321847" y="780912"/>
                    <a:pt x="277485" y="755102"/>
                  </a:cubicBezTo>
                  <a:lnTo>
                    <a:pt x="71765" y="635410"/>
                  </a:lnTo>
                  <a:cubicBezTo>
                    <a:pt x="27334" y="609559"/>
                    <a:pt x="0" y="562032"/>
                    <a:pt x="0" y="510628"/>
                  </a:cubicBezTo>
                  <a:lnTo>
                    <a:pt x="0" y="270284"/>
                  </a:lnTo>
                  <a:cubicBezTo>
                    <a:pt x="0" y="218880"/>
                    <a:pt x="27334" y="171353"/>
                    <a:pt x="71765" y="145502"/>
                  </a:cubicBezTo>
                  <a:lnTo>
                    <a:pt x="277485" y="25810"/>
                  </a:lnTo>
                  <a:cubicBezTo>
                    <a:pt x="321847" y="0"/>
                    <a:pt x="376653" y="0"/>
                    <a:pt x="421015" y="2581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9943982" y="5377504"/>
            <a:ext cx="2775488" cy="908918"/>
            <a:chOff x="0" y="0"/>
            <a:chExt cx="812800" cy="26617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266176"/>
            </a:xfrm>
            <a:custGeom>
              <a:avLst/>
              <a:gdLst/>
              <a:ahLst/>
              <a:cxnLst/>
              <a:rect l="l" t="t" r="r" b="b"/>
              <a:pathLst>
                <a:path w="812800" h="266176">
                  <a:moveTo>
                    <a:pt x="133088" y="0"/>
                  </a:moveTo>
                  <a:lnTo>
                    <a:pt x="679712" y="0"/>
                  </a:lnTo>
                  <a:cubicBezTo>
                    <a:pt x="715009" y="0"/>
                    <a:pt x="748861" y="14022"/>
                    <a:pt x="773819" y="38981"/>
                  </a:cubicBezTo>
                  <a:cubicBezTo>
                    <a:pt x="798778" y="63939"/>
                    <a:pt x="812800" y="97791"/>
                    <a:pt x="812800" y="133088"/>
                  </a:cubicBezTo>
                  <a:lnTo>
                    <a:pt x="812800" y="133088"/>
                  </a:lnTo>
                  <a:cubicBezTo>
                    <a:pt x="812800" y="168385"/>
                    <a:pt x="798778" y="202237"/>
                    <a:pt x="773819" y="227195"/>
                  </a:cubicBezTo>
                  <a:cubicBezTo>
                    <a:pt x="748861" y="252154"/>
                    <a:pt x="715009" y="266176"/>
                    <a:pt x="679712" y="266176"/>
                  </a:cubicBezTo>
                  <a:lnTo>
                    <a:pt x="133088" y="266176"/>
                  </a:lnTo>
                  <a:cubicBezTo>
                    <a:pt x="97791" y="266176"/>
                    <a:pt x="63939" y="252154"/>
                    <a:pt x="38981" y="227195"/>
                  </a:cubicBezTo>
                  <a:cubicBezTo>
                    <a:pt x="14022" y="202237"/>
                    <a:pt x="0" y="168385"/>
                    <a:pt x="0" y="133088"/>
                  </a:cubicBezTo>
                  <a:lnTo>
                    <a:pt x="0" y="133088"/>
                  </a:lnTo>
                  <a:cubicBezTo>
                    <a:pt x="0" y="97791"/>
                    <a:pt x="14022" y="63939"/>
                    <a:pt x="38981" y="38981"/>
                  </a:cubicBezTo>
                  <a:cubicBezTo>
                    <a:pt x="63939" y="14022"/>
                    <a:pt x="97791" y="0"/>
                    <a:pt x="1330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3042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702382" y="3074703"/>
            <a:ext cx="1258688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spc="-210">
                <a:solidFill>
                  <a:srgbClr val="FFFFFF"/>
                </a:solidFill>
                <a:latin typeface="Barlow Bold"/>
              </a:rPr>
              <a:t>03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52707" y="5504295"/>
            <a:ext cx="2158038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500" dirty="0">
                <a:solidFill>
                  <a:srgbClr val="112D4E"/>
                </a:solidFill>
                <a:latin typeface="Barlow Bold"/>
              </a:rPr>
              <a:t>PENGUMUMAN</a:t>
            </a:r>
          </a:p>
          <a:p>
            <a:pPr algn="ctr">
              <a:lnSpc>
                <a:spcPts val="2700"/>
              </a:lnSpc>
            </a:pPr>
            <a:r>
              <a:rPr lang="en-US" sz="2500" dirty="0">
                <a:solidFill>
                  <a:srgbClr val="112D4E"/>
                </a:solidFill>
                <a:latin typeface="Barlow Bold"/>
              </a:rPr>
              <a:t>1</a:t>
            </a:r>
            <a:r>
              <a:rPr lang="id-ID" sz="2500" dirty="0">
                <a:solidFill>
                  <a:srgbClr val="112D4E"/>
                </a:solidFill>
                <a:latin typeface="Barlow Bold"/>
              </a:rPr>
              <a:t>1</a:t>
            </a:r>
            <a:r>
              <a:rPr lang="en-US" sz="2500" dirty="0">
                <a:solidFill>
                  <a:srgbClr val="112D4E"/>
                </a:solidFill>
                <a:latin typeface="Barlow Bold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 Bold"/>
              </a:rPr>
              <a:t>Juli</a:t>
            </a:r>
            <a:r>
              <a:rPr lang="en-US" sz="2500" dirty="0">
                <a:solidFill>
                  <a:srgbClr val="112D4E"/>
                </a:solidFill>
                <a:latin typeface="Barlow Bold"/>
              </a:rPr>
              <a:t> 2024</a:t>
            </a:r>
          </a:p>
          <a:p>
            <a:pPr marL="0" lvl="0" indent="0" algn="ctr">
              <a:lnSpc>
                <a:spcPts val="3240"/>
              </a:lnSpc>
            </a:pPr>
            <a:endParaRPr lang="en-US" sz="2500" dirty="0">
              <a:solidFill>
                <a:srgbClr val="112D4E"/>
              </a:solidFill>
              <a:latin typeface="Barlow Bold"/>
            </a:endParaRPr>
          </a:p>
        </p:txBody>
      </p:sp>
      <p:sp>
        <p:nvSpPr>
          <p:cNvPr id="23" name="Freeform 23"/>
          <p:cNvSpPr/>
          <p:nvPr/>
        </p:nvSpPr>
        <p:spPr>
          <a:xfrm rot="-5400000">
            <a:off x="5609602" y="2981142"/>
            <a:ext cx="3147115" cy="2859941"/>
          </a:xfrm>
          <a:custGeom>
            <a:avLst/>
            <a:gdLst/>
            <a:ahLst/>
            <a:cxnLst/>
            <a:rect l="l" t="t" r="r" b="b"/>
            <a:pathLst>
              <a:path w="3147115" h="2859941">
                <a:moveTo>
                  <a:pt x="0" y="0"/>
                </a:moveTo>
                <a:lnTo>
                  <a:pt x="3147115" y="0"/>
                </a:lnTo>
                <a:lnTo>
                  <a:pt x="3147115" y="2859941"/>
                </a:lnTo>
                <a:lnTo>
                  <a:pt x="0" y="28599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5752962" y="2887708"/>
            <a:ext cx="2595892" cy="3046809"/>
            <a:chOff x="0" y="0"/>
            <a:chExt cx="698500" cy="819832"/>
          </a:xfrm>
        </p:grpSpPr>
        <p:sp>
          <p:nvSpPr>
            <p:cNvPr id="25" name="Freeform 25"/>
            <p:cNvSpPr/>
            <p:nvPr/>
          </p:nvSpPr>
          <p:spPr>
            <a:xfrm>
              <a:off x="0" y="13288"/>
              <a:ext cx="698500" cy="793256"/>
            </a:xfrm>
            <a:custGeom>
              <a:avLst/>
              <a:gdLst/>
              <a:ahLst/>
              <a:cxnLst/>
              <a:rect l="l" t="t" r="r" b="b"/>
              <a:pathLst>
                <a:path w="698500" h="793256">
                  <a:moveTo>
                    <a:pt x="409063" y="21512"/>
                  </a:moveTo>
                  <a:lnTo>
                    <a:pt x="638687" y="155112"/>
                  </a:lnTo>
                  <a:cubicBezTo>
                    <a:pt x="675718" y="176657"/>
                    <a:pt x="698500" y="216269"/>
                    <a:pt x="698500" y="259112"/>
                  </a:cubicBezTo>
                  <a:lnTo>
                    <a:pt x="698500" y="534144"/>
                  </a:lnTo>
                  <a:cubicBezTo>
                    <a:pt x="698500" y="576987"/>
                    <a:pt x="675718" y="616599"/>
                    <a:pt x="638687" y="638145"/>
                  </a:cubicBezTo>
                  <a:lnTo>
                    <a:pt x="409063" y="771744"/>
                  </a:lnTo>
                  <a:cubicBezTo>
                    <a:pt x="372089" y="793256"/>
                    <a:pt x="326411" y="793256"/>
                    <a:pt x="289437" y="771744"/>
                  </a:cubicBezTo>
                  <a:lnTo>
                    <a:pt x="59813" y="638145"/>
                  </a:lnTo>
                  <a:cubicBezTo>
                    <a:pt x="22782" y="616599"/>
                    <a:pt x="0" y="576987"/>
                    <a:pt x="0" y="534144"/>
                  </a:cubicBezTo>
                  <a:lnTo>
                    <a:pt x="0" y="259112"/>
                  </a:lnTo>
                  <a:cubicBezTo>
                    <a:pt x="0" y="216269"/>
                    <a:pt x="22782" y="176657"/>
                    <a:pt x="59813" y="155112"/>
                  </a:cubicBezTo>
                  <a:lnTo>
                    <a:pt x="289437" y="21512"/>
                  </a:lnTo>
                  <a:cubicBezTo>
                    <a:pt x="326411" y="0"/>
                    <a:pt x="372089" y="0"/>
                    <a:pt x="409063" y="21512"/>
                  </a:cubicBezTo>
                  <a:close/>
                </a:path>
              </a:pathLst>
            </a:custGeom>
            <a:solidFill>
              <a:srgbClr val="F2F2F2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5969128" y="3171365"/>
            <a:ext cx="2163558" cy="2517595"/>
            <a:chOff x="0" y="0"/>
            <a:chExt cx="6985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15944"/>
              <a:ext cx="698500" cy="780913"/>
            </a:xfrm>
            <a:custGeom>
              <a:avLst/>
              <a:gdLst/>
              <a:ahLst/>
              <a:cxnLst/>
              <a:rect l="l" t="t" r="r" b="b"/>
              <a:pathLst>
                <a:path w="698500" h="780913">
                  <a:moveTo>
                    <a:pt x="421015" y="25810"/>
                  </a:moveTo>
                  <a:lnTo>
                    <a:pt x="626735" y="145502"/>
                  </a:lnTo>
                  <a:cubicBezTo>
                    <a:pt x="671166" y="171353"/>
                    <a:pt x="698500" y="218880"/>
                    <a:pt x="698500" y="270284"/>
                  </a:cubicBezTo>
                  <a:lnTo>
                    <a:pt x="698500" y="510628"/>
                  </a:lnTo>
                  <a:cubicBezTo>
                    <a:pt x="698500" y="562032"/>
                    <a:pt x="671166" y="609559"/>
                    <a:pt x="626735" y="635410"/>
                  </a:cubicBezTo>
                  <a:lnTo>
                    <a:pt x="421015" y="755102"/>
                  </a:lnTo>
                  <a:cubicBezTo>
                    <a:pt x="376653" y="780912"/>
                    <a:pt x="321847" y="780912"/>
                    <a:pt x="277485" y="755102"/>
                  </a:cubicBezTo>
                  <a:lnTo>
                    <a:pt x="71765" y="635410"/>
                  </a:lnTo>
                  <a:cubicBezTo>
                    <a:pt x="27334" y="609559"/>
                    <a:pt x="0" y="562032"/>
                    <a:pt x="0" y="510628"/>
                  </a:cubicBezTo>
                  <a:lnTo>
                    <a:pt x="0" y="270284"/>
                  </a:lnTo>
                  <a:cubicBezTo>
                    <a:pt x="0" y="218880"/>
                    <a:pt x="27334" y="171353"/>
                    <a:pt x="71765" y="145502"/>
                  </a:cubicBezTo>
                  <a:lnTo>
                    <a:pt x="277485" y="25810"/>
                  </a:lnTo>
                  <a:cubicBezTo>
                    <a:pt x="321847" y="0"/>
                    <a:pt x="376653" y="0"/>
                    <a:pt x="421015" y="2581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5663164" y="6077465"/>
            <a:ext cx="2775488" cy="870801"/>
            <a:chOff x="0" y="0"/>
            <a:chExt cx="812800" cy="25501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255014"/>
            </a:xfrm>
            <a:custGeom>
              <a:avLst/>
              <a:gdLst/>
              <a:ahLst/>
              <a:cxnLst/>
              <a:rect l="l" t="t" r="r" b="b"/>
              <a:pathLst>
                <a:path w="812800" h="255014">
                  <a:moveTo>
                    <a:pt x="127507" y="0"/>
                  </a:moveTo>
                  <a:lnTo>
                    <a:pt x="685293" y="0"/>
                  </a:lnTo>
                  <a:cubicBezTo>
                    <a:pt x="719110" y="0"/>
                    <a:pt x="751542" y="13434"/>
                    <a:pt x="775454" y="37346"/>
                  </a:cubicBezTo>
                  <a:cubicBezTo>
                    <a:pt x="799366" y="61258"/>
                    <a:pt x="812800" y="93690"/>
                    <a:pt x="812800" y="127507"/>
                  </a:cubicBezTo>
                  <a:lnTo>
                    <a:pt x="812800" y="127507"/>
                  </a:lnTo>
                  <a:cubicBezTo>
                    <a:pt x="812800" y="161324"/>
                    <a:pt x="799366" y="193756"/>
                    <a:pt x="775454" y="217668"/>
                  </a:cubicBezTo>
                  <a:cubicBezTo>
                    <a:pt x="751542" y="241580"/>
                    <a:pt x="719110" y="255014"/>
                    <a:pt x="685293" y="255014"/>
                  </a:cubicBezTo>
                  <a:lnTo>
                    <a:pt x="127507" y="255014"/>
                  </a:lnTo>
                  <a:cubicBezTo>
                    <a:pt x="93690" y="255014"/>
                    <a:pt x="61258" y="241580"/>
                    <a:pt x="37346" y="217668"/>
                  </a:cubicBezTo>
                  <a:cubicBezTo>
                    <a:pt x="13434" y="193756"/>
                    <a:pt x="0" y="161324"/>
                    <a:pt x="0" y="127507"/>
                  </a:cubicBezTo>
                  <a:lnTo>
                    <a:pt x="0" y="127507"/>
                  </a:lnTo>
                  <a:cubicBezTo>
                    <a:pt x="0" y="93690"/>
                    <a:pt x="13434" y="61258"/>
                    <a:pt x="37346" y="37346"/>
                  </a:cubicBezTo>
                  <a:cubicBezTo>
                    <a:pt x="61258" y="13434"/>
                    <a:pt x="93690" y="0"/>
                    <a:pt x="12750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812800" cy="293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6421564" y="3807140"/>
            <a:ext cx="1258688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spc="-210">
                <a:solidFill>
                  <a:srgbClr val="FFFFFF"/>
                </a:solidFill>
                <a:latin typeface="Barlow Bold"/>
              </a:rPr>
              <a:t>02</a:t>
            </a:r>
          </a:p>
        </p:txBody>
      </p:sp>
      <p:sp>
        <p:nvSpPr>
          <p:cNvPr id="33" name="Freeform 33"/>
          <p:cNvSpPr/>
          <p:nvPr/>
        </p:nvSpPr>
        <p:spPr>
          <a:xfrm rot="-5400000">
            <a:off x="14154996" y="2981142"/>
            <a:ext cx="3147115" cy="2859941"/>
          </a:xfrm>
          <a:custGeom>
            <a:avLst/>
            <a:gdLst/>
            <a:ahLst/>
            <a:cxnLst/>
            <a:rect l="l" t="t" r="r" b="b"/>
            <a:pathLst>
              <a:path w="3147115" h="2859941">
                <a:moveTo>
                  <a:pt x="0" y="0"/>
                </a:moveTo>
                <a:lnTo>
                  <a:pt x="3147115" y="0"/>
                </a:lnTo>
                <a:lnTo>
                  <a:pt x="3147115" y="2859941"/>
                </a:lnTo>
                <a:lnTo>
                  <a:pt x="0" y="28599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14314393" y="2887708"/>
            <a:ext cx="2595892" cy="3046809"/>
            <a:chOff x="0" y="0"/>
            <a:chExt cx="698500" cy="819832"/>
          </a:xfrm>
        </p:grpSpPr>
        <p:sp>
          <p:nvSpPr>
            <p:cNvPr id="35" name="Freeform 35"/>
            <p:cNvSpPr/>
            <p:nvPr/>
          </p:nvSpPr>
          <p:spPr>
            <a:xfrm>
              <a:off x="0" y="13288"/>
              <a:ext cx="698500" cy="793256"/>
            </a:xfrm>
            <a:custGeom>
              <a:avLst/>
              <a:gdLst/>
              <a:ahLst/>
              <a:cxnLst/>
              <a:rect l="l" t="t" r="r" b="b"/>
              <a:pathLst>
                <a:path w="698500" h="793256">
                  <a:moveTo>
                    <a:pt x="409063" y="21512"/>
                  </a:moveTo>
                  <a:lnTo>
                    <a:pt x="638687" y="155112"/>
                  </a:lnTo>
                  <a:cubicBezTo>
                    <a:pt x="675718" y="176657"/>
                    <a:pt x="698500" y="216269"/>
                    <a:pt x="698500" y="259112"/>
                  </a:cubicBezTo>
                  <a:lnTo>
                    <a:pt x="698500" y="534144"/>
                  </a:lnTo>
                  <a:cubicBezTo>
                    <a:pt x="698500" y="576987"/>
                    <a:pt x="675718" y="616599"/>
                    <a:pt x="638687" y="638145"/>
                  </a:cubicBezTo>
                  <a:lnTo>
                    <a:pt x="409063" y="771744"/>
                  </a:lnTo>
                  <a:cubicBezTo>
                    <a:pt x="372089" y="793256"/>
                    <a:pt x="326411" y="793256"/>
                    <a:pt x="289437" y="771744"/>
                  </a:cubicBezTo>
                  <a:lnTo>
                    <a:pt x="59813" y="638145"/>
                  </a:lnTo>
                  <a:cubicBezTo>
                    <a:pt x="22782" y="616599"/>
                    <a:pt x="0" y="576987"/>
                    <a:pt x="0" y="534144"/>
                  </a:cubicBezTo>
                  <a:lnTo>
                    <a:pt x="0" y="259112"/>
                  </a:lnTo>
                  <a:cubicBezTo>
                    <a:pt x="0" y="216269"/>
                    <a:pt x="22782" y="176657"/>
                    <a:pt x="59813" y="155112"/>
                  </a:cubicBezTo>
                  <a:lnTo>
                    <a:pt x="289437" y="21512"/>
                  </a:lnTo>
                  <a:cubicBezTo>
                    <a:pt x="326411" y="0"/>
                    <a:pt x="372089" y="0"/>
                    <a:pt x="409063" y="21512"/>
                  </a:cubicBezTo>
                  <a:close/>
                </a:path>
              </a:pathLst>
            </a:custGeom>
            <a:solidFill>
              <a:srgbClr val="F2F2F2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36" name="Group 36"/>
          <p:cNvGrpSpPr/>
          <p:nvPr/>
        </p:nvGrpSpPr>
        <p:grpSpPr>
          <a:xfrm>
            <a:off x="14530560" y="3171365"/>
            <a:ext cx="2163558" cy="2517595"/>
            <a:chOff x="0" y="0"/>
            <a:chExt cx="6985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15944"/>
              <a:ext cx="698500" cy="780913"/>
            </a:xfrm>
            <a:custGeom>
              <a:avLst/>
              <a:gdLst/>
              <a:ahLst/>
              <a:cxnLst/>
              <a:rect l="l" t="t" r="r" b="b"/>
              <a:pathLst>
                <a:path w="698500" h="780913">
                  <a:moveTo>
                    <a:pt x="421015" y="25810"/>
                  </a:moveTo>
                  <a:lnTo>
                    <a:pt x="626735" y="145502"/>
                  </a:lnTo>
                  <a:cubicBezTo>
                    <a:pt x="671166" y="171353"/>
                    <a:pt x="698500" y="218880"/>
                    <a:pt x="698500" y="270284"/>
                  </a:cubicBezTo>
                  <a:lnTo>
                    <a:pt x="698500" y="510628"/>
                  </a:lnTo>
                  <a:cubicBezTo>
                    <a:pt x="698500" y="562032"/>
                    <a:pt x="671166" y="609559"/>
                    <a:pt x="626735" y="635410"/>
                  </a:cubicBezTo>
                  <a:lnTo>
                    <a:pt x="421015" y="755102"/>
                  </a:lnTo>
                  <a:cubicBezTo>
                    <a:pt x="376653" y="780912"/>
                    <a:pt x="321847" y="780912"/>
                    <a:pt x="277485" y="755102"/>
                  </a:cubicBezTo>
                  <a:lnTo>
                    <a:pt x="71765" y="635410"/>
                  </a:lnTo>
                  <a:cubicBezTo>
                    <a:pt x="27334" y="609559"/>
                    <a:pt x="0" y="562032"/>
                    <a:pt x="0" y="510628"/>
                  </a:cubicBezTo>
                  <a:lnTo>
                    <a:pt x="0" y="270284"/>
                  </a:lnTo>
                  <a:cubicBezTo>
                    <a:pt x="0" y="218880"/>
                    <a:pt x="27334" y="171353"/>
                    <a:pt x="71765" y="145502"/>
                  </a:cubicBezTo>
                  <a:lnTo>
                    <a:pt x="277485" y="25810"/>
                  </a:lnTo>
                  <a:cubicBezTo>
                    <a:pt x="321847" y="0"/>
                    <a:pt x="376653" y="0"/>
                    <a:pt x="421015" y="2581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38" name="Group 38"/>
          <p:cNvGrpSpPr/>
          <p:nvPr/>
        </p:nvGrpSpPr>
        <p:grpSpPr>
          <a:xfrm>
            <a:off x="14224595" y="6077465"/>
            <a:ext cx="2775488" cy="870801"/>
            <a:chOff x="0" y="0"/>
            <a:chExt cx="812800" cy="255014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255014"/>
            </a:xfrm>
            <a:custGeom>
              <a:avLst/>
              <a:gdLst/>
              <a:ahLst/>
              <a:cxnLst/>
              <a:rect l="l" t="t" r="r" b="b"/>
              <a:pathLst>
                <a:path w="812800" h="255014">
                  <a:moveTo>
                    <a:pt x="127507" y="0"/>
                  </a:moveTo>
                  <a:lnTo>
                    <a:pt x="685293" y="0"/>
                  </a:lnTo>
                  <a:cubicBezTo>
                    <a:pt x="719110" y="0"/>
                    <a:pt x="751542" y="13434"/>
                    <a:pt x="775454" y="37346"/>
                  </a:cubicBezTo>
                  <a:cubicBezTo>
                    <a:pt x="799366" y="61258"/>
                    <a:pt x="812800" y="93690"/>
                    <a:pt x="812800" y="127507"/>
                  </a:cubicBezTo>
                  <a:lnTo>
                    <a:pt x="812800" y="127507"/>
                  </a:lnTo>
                  <a:cubicBezTo>
                    <a:pt x="812800" y="161324"/>
                    <a:pt x="799366" y="193756"/>
                    <a:pt x="775454" y="217668"/>
                  </a:cubicBezTo>
                  <a:cubicBezTo>
                    <a:pt x="751542" y="241580"/>
                    <a:pt x="719110" y="255014"/>
                    <a:pt x="685293" y="255014"/>
                  </a:cubicBezTo>
                  <a:lnTo>
                    <a:pt x="127507" y="255014"/>
                  </a:lnTo>
                  <a:cubicBezTo>
                    <a:pt x="93690" y="255014"/>
                    <a:pt x="61258" y="241580"/>
                    <a:pt x="37346" y="217668"/>
                  </a:cubicBezTo>
                  <a:cubicBezTo>
                    <a:pt x="13434" y="193756"/>
                    <a:pt x="0" y="161324"/>
                    <a:pt x="0" y="127507"/>
                  </a:cubicBezTo>
                  <a:lnTo>
                    <a:pt x="0" y="127507"/>
                  </a:lnTo>
                  <a:cubicBezTo>
                    <a:pt x="0" y="93690"/>
                    <a:pt x="13434" y="61258"/>
                    <a:pt x="37346" y="37346"/>
                  </a:cubicBezTo>
                  <a:cubicBezTo>
                    <a:pt x="61258" y="13434"/>
                    <a:pt x="93690" y="0"/>
                    <a:pt x="12750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812800" cy="293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4982995" y="3807140"/>
            <a:ext cx="1258688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spc="-210">
                <a:solidFill>
                  <a:srgbClr val="FFFFFF"/>
                </a:solidFill>
                <a:latin typeface="Barlow Bold"/>
              </a:rPr>
              <a:t>04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219919" y="6182075"/>
            <a:ext cx="278484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500" dirty="0">
                <a:solidFill>
                  <a:srgbClr val="FFFFFF"/>
                </a:solidFill>
                <a:latin typeface="Barlow Bold"/>
              </a:rPr>
              <a:t>DAFTAR ULANG</a:t>
            </a:r>
          </a:p>
          <a:p>
            <a:pPr algn="ctr">
              <a:lnSpc>
                <a:spcPts val="2700"/>
              </a:lnSpc>
            </a:pPr>
            <a:r>
              <a:rPr lang="en-US" sz="2500" dirty="0">
                <a:solidFill>
                  <a:srgbClr val="FFFFFF"/>
                </a:solidFill>
                <a:latin typeface="Barlow Bold"/>
              </a:rPr>
              <a:t>1</a:t>
            </a:r>
            <a:r>
              <a:rPr lang="id-ID" sz="2500" dirty="0">
                <a:solidFill>
                  <a:srgbClr val="FFFFFF"/>
                </a:solidFill>
                <a:latin typeface="Barlow Bold"/>
              </a:rPr>
              <a:t>5</a:t>
            </a:r>
            <a:r>
              <a:rPr lang="en-US" sz="2500" dirty="0">
                <a:solidFill>
                  <a:srgbClr val="FFFFFF"/>
                </a:solidFill>
                <a:latin typeface="Barlow Bold"/>
              </a:rPr>
              <a:t>-1</a:t>
            </a:r>
            <a:r>
              <a:rPr lang="id-ID" sz="2500" dirty="0">
                <a:solidFill>
                  <a:srgbClr val="FFFFFF"/>
                </a:solidFill>
                <a:latin typeface="Barlow Bold"/>
              </a:rPr>
              <a:t>6</a:t>
            </a:r>
            <a:r>
              <a:rPr lang="en-US" sz="2500" dirty="0">
                <a:solidFill>
                  <a:srgbClr val="FFFFFF"/>
                </a:solidFill>
                <a:latin typeface="Barlow Bold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Barlow Bold"/>
              </a:rPr>
              <a:t>Juli</a:t>
            </a:r>
            <a:r>
              <a:rPr lang="en-US" sz="2500" dirty="0">
                <a:solidFill>
                  <a:srgbClr val="FFFFFF"/>
                </a:solidFill>
                <a:latin typeface="Barlow Bold"/>
              </a:rPr>
              <a:t> 2024</a:t>
            </a:r>
          </a:p>
          <a:p>
            <a:pPr marL="0" lvl="0" indent="0" algn="ctr">
              <a:lnSpc>
                <a:spcPts val="3240"/>
              </a:lnSpc>
            </a:pPr>
            <a:endParaRPr lang="en-US" sz="2500" dirty="0">
              <a:solidFill>
                <a:srgbClr val="FFFFFF"/>
              </a:solidFill>
              <a:latin typeface="Barlow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848650" y="6491193"/>
            <a:ext cx="3858960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9"/>
              </a:lnSpc>
            </a:pP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baru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menyiapkan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berkas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PPDB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sesuai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ketentuan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dipersyaratkan</a:t>
            </a:r>
            <a:endParaRPr lang="en-US" sz="2349" spc="-39" dirty="0">
              <a:solidFill>
                <a:srgbClr val="000000"/>
              </a:solidFill>
              <a:latin typeface="Clear Sans"/>
            </a:endParaRPr>
          </a:p>
          <a:p>
            <a:pPr algn="ctr">
              <a:lnSpc>
                <a:spcPts val="3289"/>
              </a:lnSpc>
            </a:pPr>
            <a:endParaRPr lang="en-US" sz="2349" spc="-39" dirty="0">
              <a:solidFill>
                <a:srgbClr val="000000"/>
              </a:solidFill>
              <a:latin typeface="Clear Sans"/>
            </a:endParaRPr>
          </a:p>
          <a:p>
            <a:pPr algn="ctr">
              <a:lnSpc>
                <a:spcPts val="3289"/>
              </a:lnSpc>
            </a:pPr>
            <a:endParaRPr lang="en-US" sz="2349" spc="-39" dirty="0">
              <a:solidFill>
                <a:srgbClr val="000000"/>
              </a:solidFill>
              <a:latin typeface="Clear Sans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9460251" y="6476922"/>
            <a:ext cx="3941599" cy="336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6833" lvl="1" indent="-188416" algn="just">
              <a:lnSpc>
                <a:spcPts val="2443"/>
              </a:lnSpc>
              <a:buAutoNum type="arabicPeriod"/>
            </a:pP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Calon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mendatangi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pada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waktu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pengumuman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ditempel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di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dituju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marL="376833" lvl="1" indent="-188416" algn="just">
              <a:lnSpc>
                <a:spcPts val="2443"/>
              </a:lnSpc>
              <a:buAutoNum type="arabicPeriod"/>
            </a:pP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Calon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melihat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pengumuman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jurnal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pendaftaran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setiap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hari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di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papan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pengumuman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yang minimal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memuat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data: </a:t>
            </a:r>
          </a:p>
          <a:p>
            <a:pPr marL="376833" lvl="1" indent="-188416" algn="just">
              <a:lnSpc>
                <a:spcPts val="2443"/>
              </a:lnSpc>
              <a:buFont typeface="Arial"/>
              <a:buChar char="•"/>
            </a:pP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identitas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pendaftar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, </a:t>
            </a:r>
          </a:p>
          <a:p>
            <a:pPr marL="376833" lvl="1" indent="-188416" algn="just">
              <a:lnSpc>
                <a:spcPts val="2443"/>
              </a:lnSpc>
              <a:buFont typeface="Arial"/>
              <a:buChar char="•"/>
            </a:pP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zonasi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umur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1745" spc="-2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745" spc="-29" dirty="0" err="1">
                <a:solidFill>
                  <a:srgbClr val="000000"/>
                </a:solidFill>
                <a:latin typeface="Clear Sans"/>
              </a:rPr>
              <a:t>pendaftaran</a:t>
            </a:r>
            <a:endParaRPr lang="en-US" sz="1745" spc="-29" dirty="0">
              <a:solidFill>
                <a:srgbClr val="000000"/>
              </a:solidFill>
              <a:latin typeface="Clear Sans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5121427" y="6910166"/>
            <a:ext cx="3858960" cy="3243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2596" lvl="1" indent="-221298" algn="l">
              <a:lnSpc>
                <a:spcPts val="2870"/>
              </a:lnSpc>
              <a:buAutoNum type="arabicPeriod"/>
            </a:pP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mendatangi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akan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dituju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marL="442596" lvl="1" indent="-221298" algn="l">
              <a:lnSpc>
                <a:spcPts val="2870"/>
              </a:lnSpc>
              <a:buAutoNum type="arabicPeriod"/>
            </a:pP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mengisi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formulir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disiapkan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oleh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petugas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marL="442596" lvl="1" indent="-221298" algn="l">
              <a:lnSpc>
                <a:spcPts val="2870"/>
              </a:lnSpc>
              <a:buAutoNum type="arabicPeriod"/>
            </a:pP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mengumpulkan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berkas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formulir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sudah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diisi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799074" y="6910166"/>
            <a:ext cx="3858960" cy="296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7364" lvl="1" indent="-253682" algn="l">
              <a:lnSpc>
                <a:spcPts val="3289"/>
              </a:lnSpc>
              <a:buAutoNum type="arabicPeriod"/>
            </a:pP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mendaftar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ulang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ke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dituju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.</a:t>
            </a:r>
            <a:endParaRPr lang="id-ID" sz="2349" spc="-39" dirty="0">
              <a:solidFill>
                <a:srgbClr val="000000"/>
              </a:solidFill>
              <a:latin typeface="Clear Sans"/>
            </a:endParaRPr>
          </a:p>
          <a:p>
            <a:pPr marL="507364" lvl="1" indent="-253682" algn="l">
              <a:lnSpc>
                <a:spcPts val="3289"/>
              </a:lnSpc>
              <a:buAutoNum type="arabicPeriod"/>
            </a:pPr>
            <a:r>
              <a:rPr lang="id-ID" sz="2349" spc="-39" dirty="0">
                <a:solidFill>
                  <a:srgbClr val="000000"/>
                </a:solidFill>
                <a:latin typeface="Clear Sans"/>
              </a:rPr>
              <a:t>Membawa berkas asli, pendaftaran</a:t>
            </a:r>
            <a:endParaRPr lang="en-US" sz="2349" spc="-39" dirty="0">
              <a:solidFill>
                <a:srgbClr val="000000"/>
              </a:solidFill>
              <a:latin typeface="Clear Sans"/>
            </a:endParaRPr>
          </a:p>
          <a:p>
            <a:pPr marL="507364" lvl="1" indent="-253682" algn="l">
              <a:lnSpc>
                <a:spcPts val="3289"/>
              </a:lnSpc>
              <a:buAutoNum type="arabicPeriod"/>
            </a:pP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Daftar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ulang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tidak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dipungut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biaya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(Gratis).</a:t>
            </a:r>
          </a:p>
        </p:txBody>
      </p:sp>
      <p:sp>
        <p:nvSpPr>
          <p:cNvPr id="47" name="TextBox 12"/>
          <p:cNvSpPr txBox="1"/>
          <p:nvPr/>
        </p:nvSpPr>
        <p:spPr>
          <a:xfrm>
            <a:off x="1283613" y="5701968"/>
            <a:ext cx="3059858" cy="58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100" dirty="0">
                <a:solidFill>
                  <a:srgbClr val="112D4E"/>
                </a:solidFill>
                <a:latin typeface="Barlow Bold"/>
              </a:rPr>
              <a:t>PRA PENDAFTARAN</a:t>
            </a:r>
          </a:p>
          <a:p>
            <a:pPr marL="0" lvl="0" indent="0" algn="ctr">
              <a:lnSpc>
                <a:spcPts val="2268"/>
              </a:lnSpc>
            </a:pPr>
            <a:r>
              <a:rPr lang="id-ID" sz="2100" dirty="0">
                <a:solidFill>
                  <a:srgbClr val="112D4E"/>
                </a:solidFill>
                <a:latin typeface="Barlow Bold"/>
              </a:rPr>
              <a:t>4,5,8,9 </a:t>
            </a:r>
            <a:r>
              <a:rPr lang="en-US" sz="2100" dirty="0" err="1">
                <a:solidFill>
                  <a:srgbClr val="112D4E"/>
                </a:solidFill>
                <a:latin typeface="Barlow Bold"/>
              </a:rPr>
              <a:t>Juli</a:t>
            </a:r>
            <a:r>
              <a:rPr lang="en-US" sz="2100" dirty="0">
                <a:solidFill>
                  <a:srgbClr val="112D4E"/>
                </a:solidFill>
                <a:latin typeface="Barlow Bold"/>
              </a:rPr>
              <a:t> 2024</a:t>
            </a:r>
          </a:p>
        </p:txBody>
      </p:sp>
      <p:sp>
        <p:nvSpPr>
          <p:cNvPr id="48" name="TextBox 32"/>
          <p:cNvSpPr txBox="1"/>
          <p:nvPr/>
        </p:nvSpPr>
        <p:spPr>
          <a:xfrm>
            <a:off x="5971889" y="6182075"/>
            <a:ext cx="2158038" cy="1420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</a:pPr>
            <a:r>
              <a:rPr lang="en-US" sz="2200" dirty="0">
                <a:solidFill>
                  <a:srgbClr val="FFFFFF"/>
                </a:solidFill>
                <a:latin typeface="Barlow Bold"/>
              </a:rPr>
              <a:t>PENDAFTARAN</a:t>
            </a:r>
          </a:p>
          <a:p>
            <a:pPr algn="ctr">
              <a:lnSpc>
                <a:spcPts val="2376"/>
              </a:lnSpc>
            </a:pPr>
            <a:r>
              <a:rPr lang="id-ID" sz="2200" dirty="0">
                <a:solidFill>
                  <a:srgbClr val="FFFFFF"/>
                </a:solidFill>
                <a:latin typeface="Barlow Bold"/>
              </a:rPr>
              <a:t>4,5,8,9 </a:t>
            </a:r>
            <a:r>
              <a:rPr lang="en-US" sz="2200" dirty="0" err="1">
                <a:solidFill>
                  <a:srgbClr val="FFFFFF"/>
                </a:solidFill>
                <a:latin typeface="Barlow Bold"/>
              </a:rPr>
              <a:t>Juli</a:t>
            </a:r>
            <a:r>
              <a:rPr lang="en-US" sz="2200" dirty="0">
                <a:solidFill>
                  <a:srgbClr val="FFFFFF"/>
                </a:solidFill>
                <a:latin typeface="Barlow Bold"/>
              </a:rPr>
              <a:t> 2024</a:t>
            </a:r>
          </a:p>
          <a:p>
            <a:pPr algn="ctr">
              <a:lnSpc>
                <a:spcPts val="3240"/>
              </a:lnSpc>
            </a:pPr>
            <a:endParaRPr lang="en-US" sz="2200" dirty="0">
              <a:solidFill>
                <a:srgbClr val="FFFFFF"/>
              </a:solidFill>
              <a:latin typeface="Barlow Bold"/>
            </a:endParaRPr>
          </a:p>
          <a:p>
            <a:pPr marL="0" lvl="0" indent="0" algn="ctr">
              <a:lnSpc>
                <a:spcPts val="3240"/>
              </a:lnSpc>
            </a:pPr>
            <a:endParaRPr lang="en-US" sz="2200" dirty="0">
              <a:solidFill>
                <a:srgbClr val="FFFFFF"/>
              </a:solidFill>
              <a:latin typeface="Barlow Bold"/>
            </a:endParaRPr>
          </a:p>
        </p:txBody>
      </p:sp>
    </p:spTree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801627" y="4589544"/>
            <a:ext cx="11271991" cy="13116499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4760"/>
              <a:ext cx="698500" cy="803279"/>
            </a:xfrm>
            <a:custGeom>
              <a:avLst/>
              <a:gdLst/>
              <a:ahLst/>
              <a:cxnLst/>
              <a:rect l="l" t="t" r="r" b="b"/>
              <a:pathLst>
                <a:path w="698500" h="803279">
                  <a:moveTo>
                    <a:pt x="370677" y="7707"/>
                  </a:moveTo>
                  <a:lnTo>
                    <a:pt x="677073" y="185973"/>
                  </a:lnTo>
                  <a:cubicBezTo>
                    <a:pt x="690339" y="193692"/>
                    <a:pt x="698500" y="207882"/>
                    <a:pt x="698500" y="223230"/>
                  </a:cubicBezTo>
                  <a:lnTo>
                    <a:pt x="698500" y="580050"/>
                  </a:lnTo>
                  <a:cubicBezTo>
                    <a:pt x="698500" y="595398"/>
                    <a:pt x="690339" y="609588"/>
                    <a:pt x="677073" y="617307"/>
                  </a:cubicBezTo>
                  <a:lnTo>
                    <a:pt x="370677" y="795573"/>
                  </a:lnTo>
                  <a:cubicBezTo>
                    <a:pt x="357432" y="803280"/>
                    <a:pt x="341068" y="803280"/>
                    <a:pt x="327823" y="795573"/>
                  </a:cubicBezTo>
                  <a:lnTo>
                    <a:pt x="21427" y="617307"/>
                  </a:lnTo>
                  <a:cubicBezTo>
                    <a:pt x="8161" y="609588"/>
                    <a:pt x="0" y="595398"/>
                    <a:pt x="0" y="580050"/>
                  </a:cubicBezTo>
                  <a:lnTo>
                    <a:pt x="0" y="223230"/>
                  </a:lnTo>
                  <a:cubicBezTo>
                    <a:pt x="0" y="207882"/>
                    <a:pt x="8161" y="193692"/>
                    <a:pt x="21427" y="185973"/>
                  </a:cubicBezTo>
                  <a:lnTo>
                    <a:pt x="327823" y="7707"/>
                  </a:lnTo>
                  <a:cubicBezTo>
                    <a:pt x="341068" y="0"/>
                    <a:pt x="357432" y="0"/>
                    <a:pt x="370677" y="7707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-1145085" y="-2211363"/>
            <a:ext cx="6530478" cy="7599102"/>
            <a:chOff x="0" y="0"/>
            <a:chExt cx="6985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8217"/>
              <a:ext cx="698500" cy="796367"/>
            </a:xfrm>
            <a:custGeom>
              <a:avLst/>
              <a:gdLst/>
              <a:ahLst/>
              <a:cxnLst/>
              <a:rect l="l" t="t" r="r" b="b"/>
              <a:pathLst>
                <a:path w="698500" h="796367">
                  <a:moveTo>
                    <a:pt x="386235" y="13301"/>
                  </a:moveTo>
                  <a:lnTo>
                    <a:pt x="661515" y="173465"/>
                  </a:lnTo>
                  <a:cubicBezTo>
                    <a:pt x="684413" y="186787"/>
                    <a:pt x="698500" y="211281"/>
                    <a:pt x="698500" y="237772"/>
                  </a:cubicBezTo>
                  <a:lnTo>
                    <a:pt x="698500" y="558594"/>
                  </a:lnTo>
                  <a:cubicBezTo>
                    <a:pt x="698500" y="585085"/>
                    <a:pt x="684413" y="609579"/>
                    <a:pt x="661515" y="622902"/>
                  </a:cubicBezTo>
                  <a:lnTo>
                    <a:pt x="386235" y="783064"/>
                  </a:lnTo>
                  <a:cubicBezTo>
                    <a:pt x="363372" y="796366"/>
                    <a:pt x="335128" y="796366"/>
                    <a:pt x="312265" y="783064"/>
                  </a:cubicBezTo>
                  <a:lnTo>
                    <a:pt x="36985" y="622902"/>
                  </a:lnTo>
                  <a:cubicBezTo>
                    <a:pt x="14087" y="609579"/>
                    <a:pt x="0" y="585085"/>
                    <a:pt x="0" y="558594"/>
                  </a:cubicBezTo>
                  <a:lnTo>
                    <a:pt x="0" y="237772"/>
                  </a:lnTo>
                  <a:cubicBezTo>
                    <a:pt x="0" y="211281"/>
                    <a:pt x="14087" y="186787"/>
                    <a:pt x="36985" y="173465"/>
                  </a:cubicBezTo>
                  <a:lnTo>
                    <a:pt x="312265" y="13301"/>
                  </a:lnTo>
                  <a:cubicBezTo>
                    <a:pt x="335128" y="0"/>
                    <a:pt x="363372" y="0"/>
                    <a:pt x="386235" y="13301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-1421899" y="-4351331"/>
            <a:ext cx="9617076" cy="8264675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5565" y="0"/>
              <a:ext cx="801670" cy="698500"/>
            </a:xfrm>
            <a:custGeom>
              <a:avLst/>
              <a:gdLst/>
              <a:ahLst/>
              <a:cxnLst/>
              <a:rect l="l" t="t" r="r" b="b"/>
              <a:pathLst>
                <a:path w="801670" h="698500">
                  <a:moveTo>
                    <a:pt x="792661" y="374299"/>
                  </a:moveTo>
                  <a:lnTo>
                    <a:pt x="618609" y="673451"/>
                  </a:lnTo>
                  <a:cubicBezTo>
                    <a:pt x="609586" y="688959"/>
                    <a:pt x="592997" y="698500"/>
                    <a:pt x="575054" y="698500"/>
                  </a:cubicBezTo>
                  <a:lnTo>
                    <a:pt x="226616" y="698500"/>
                  </a:lnTo>
                  <a:cubicBezTo>
                    <a:pt x="208673" y="698500"/>
                    <a:pt x="192084" y="688959"/>
                    <a:pt x="183061" y="673451"/>
                  </a:cubicBezTo>
                  <a:lnTo>
                    <a:pt x="9009" y="374299"/>
                  </a:lnTo>
                  <a:cubicBezTo>
                    <a:pt x="0" y="358815"/>
                    <a:pt x="0" y="339685"/>
                    <a:pt x="9009" y="324201"/>
                  </a:cubicBezTo>
                  <a:lnTo>
                    <a:pt x="183061" y="25049"/>
                  </a:lnTo>
                  <a:cubicBezTo>
                    <a:pt x="192084" y="9541"/>
                    <a:pt x="208673" y="0"/>
                    <a:pt x="226616" y="0"/>
                  </a:cubicBezTo>
                  <a:lnTo>
                    <a:pt x="575054" y="0"/>
                  </a:lnTo>
                  <a:cubicBezTo>
                    <a:pt x="592997" y="0"/>
                    <a:pt x="609586" y="9541"/>
                    <a:pt x="618609" y="25049"/>
                  </a:cubicBezTo>
                  <a:lnTo>
                    <a:pt x="792661" y="324201"/>
                  </a:lnTo>
                  <a:cubicBezTo>
                    <a:pt x="801670" y="339685"/>
                    <a:pt x="801670" y="358815"/>
                    <a:pt x="792661" y="374299"/>
                  </a:cubicBezTo>
                  <a:close/>
                </a:path>
              </a:pathLst>
            </a:custGeom>
            <a:solidFill>
              <a:srgbClr val="44A9EF"/>
            </a:solidFill>
            <a:ln w="66675" cap="rnd">
              <a:solidFill>
                <a:srgbClr val="F4F4F4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-188338" y="633728"/>
            <a:ext cx="9778481" cy="8886195"/>
          </a:xfrm>
          <a:custGeom>
            <a:avLst/>
            <a:gdLst/>
            <a:ahLst/>
            <a:cxnLst/>
            <a:rect l="l" t="t" r="r" b="b"/>
            <a:pathLst>
              <a:path w="9778481" h="8886195">
                <a:moveTo>
                  <a:pt x="0" y="0"/>
                </a:moveTo>
                <a:lnTo>
                  <a:pt x="9778481" y="0"/>
                </a:lnTo>
                <a:lnTo>
                  <a:pt x="9778481" y="8886194"/>
                </a:lnTo>
                <a:lnTo>
                  <a:pt x="0" y="8886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4120744" y="7220467"/>
            <a:ext cx="6750092" cy="7854652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9274"/>
              <a:ext cx="698500" cy="794252"/>
            </a:xfrm>
            <a:custGeom>
              <a:avLst/>
              <a:gdLst/>
              <a:ahLst/>
              <a:cxnLst/>
              <a:rect l="l" t="t" r="r" b="b"/>
              <a:pathLst>
                <a:path w="698500" h="794252">
                  <a:moveTo>
                    <a:pt x="390995" y="15014"/>
                  </a:moveTo>
                  <a:lnTo>
                    <a:pt x="656755" y="169638"/>
                  </a:lnTo>
                  <a:cubicBezTo>
                    <a:pt x="682600" y="184675"/>
                    <a:pt x="698500" y="212321"/>
                    <a:pt x="698500" y="242223"/>
                  </a:cubicBezTo>
                  <a:lnTo>
                    <a:pt x="698500" y="552029"/>
                  </a:lnTo>
                  <a:cubicBezTo>
                    <a:pt x="698500" y="581931"/>
                    <a:pt x="682600" y="609577"/>
                    <a:pt x="656755" y="624614"/>
                  </a:cubicBezTo>
                  <a:lnTo>
                    <a:pt x="390995" y="779238"/>
                  </a:lnTo>
                  <a:cubicBezTo>
                    <a:pt x="365190" y="794252"/>
                    <a:pt x="333310" y="794252"/>
                    <a:pt x="307505" y="779238"/>
                  </a:cubicBezTo>
                  <a:lnTo>
                    <a:pt x="41745" y="624614"/>
                  </a:lnTo>
                  <a:cubicBezTo>
                    <a:pt x="15900" y="609577"/>
                    <a:pt x="0" y="581931"/>
                    <a:pt x="0" y="552029"/>
                  </a:cubicBezTo>
                  <a:lnTo>
                    <a:pt x="0" y="242223"/>
                  </a:lnTo>
                  <a:cubicBezTo>
                    <a:pt x="0" y="212321"/>
                    <a:pt x="15900" y="184675"/>
                    <a:pt x="41745" y="169638"/>
                  </a:cubicBezTo>
                  <a:lnTo>
                    <a:pt x="307505" y="15014"/>
                  </a:lnTo>
                  <a:cubicBezTo>
                    <a:pt x="333310" y="0"/>
                    <a:pt x="365190" y="0"/>
                    <a:pt x="390995" y="15014"/>
                  </a:cubicBezTo>
                  <a:close/>
                </a:path>
              </a:pathLst>
            </a:custGeom>
            <a:solidFill>
              <a:srgbClr val="FF3131"/>
            </a:solidFill>
            <a:ln w="9525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09062" y="958691"/>
            <a:ext cx="7497828" cy="8724745"/>
            <a:chOff x="0" y="0"/>
            <a:chExt cx="6985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7157"/>
              <a:ext cx="698500" cy="798487"/>
            </a:xfrm>
            <a:custGeom>
              <a:avLst/>
              <a:gdLst/>
              <a:ahLst/>
              <a:cxnLst/>
              <a:rect l="l" t="t" r="r" b="b"/>
              <a:pathLst>
                <a:path w="698500" h="798487">
                  <a:moveTo>
                    <a:pt x="381463" y="11585"/>
                  </a:moveTo>
                  <a:lnTo>
                    <a:pt x="666287" y="177301"/>
                  </a:lnTo>
                  <a:cubicBezTo>
                    <a:pt x="686231" y="188904"/>
                    <a:pt x="698500" y="210238"/>
                    <a:pt x="698500" y="233312"/>
                  </a:cubicBezTo>
                  <a:lnTo>
                    <a:pt x="698500" y="565174"/>
                  </a:lnTo>
                  <a:cubicBezTo>
                    <a:pt x="698500" y="588248"/>
                    <a:pt x="686231" y="609582"/>
                    <a:pt x="666287" y="621185"/>
                  </a:cubicBezTo>
                  <a:lnTo>
                    <a:pt x="381463" y="786901"/>
                  </a:lnTo>
                  <a:cubicBezTo>
                    <a:pt x="361550" y="798486"/>
                    <a:pt x="336950" y="798486"/>
                    <a:pt x="317037" y="786901"/>
                  </a:cubicBezTo>
                  <a:lnTo>
                    <a:pt x="32213" y="621185"/>
                  </a:lnTo>
                  <a:cubicBezTo>
                    <a:pt x="12269" y="609582"/>
                    <a:pt x="0" y="588248"/>
                    <a:pt x="0" y="565174"/>
                  </a:cubicBezTo>
                  <a:lnTo>
                    <a:pt x="0" y="233312"/>
                  </a:lnTo>
                  <a:cubicBezTo>
                    <a:pt x="0" y="210238"/>
                    <a:pt x="12269" y="188904"/>
                    <a:pt x="32213" y="177301"/>
                  </a:cubicBezTo>
                  <a:lnTo>
                    <a:pt x="317037" y="11585"/>
                  </a:lnTo>
                  <a:cubicBezTo>
                    <a:pt x="336950" y="0"/>
                    <a:pt x="361550" y="0"/>
                    <a:pt x="381463" y="11585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1611725" y="1427245"/>
            <a:ext cx="6692501" cy="7787638"/>
            <a:chOff x="0" y="0"/>
            <a:chExt cx="6985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8018"/>
              <a:ext cx="698500" cy="796765"/>
            </a:xfrm>
            <a:custGeom>
              <a:avLst/>
              <a:gdLst/>
              <a:ahLst/>
              <a:cxnLst/>
              <a:rect l="l" t="t" r="r" b="b"/>
              <a:pathLst>
                <a:path w="698500" h="796765">
                  <a:moveTo>
                    <a:pt x="385340" y="12980"/>
                  </a:moveTo>
                  <a:lnTo>
                    <a:pt x="662410" y="174184"/>
                  </a:lnTo>
                  <a:cubicBezTo>
                    <a:pt x="684754" y="187184"/>
                    <a:pt x="698500" y="211085"/>
                    <a:pt x="698500" y="236935"/>
                  </a:cubicBezTo>
                  <a:lnTo>
                    <a:pt x="698500" y="559829"/>
                  </a:lnTo>
                  <a:cubicBezTo>
                    <a:pt x="698500" y="585679"/>
                    <a:pt x="684754" y="609580"/>
                    <a:pt x="662410" y="622580"/>
                  </a:cubicBezTo>
                  <a:lnTo>
                    <a:pt x="385340" y="783784"/>
                  </a:lnTo>
                  <a:cubicBezTo>
                    <a:pt x="363030" y="796764"/>
                    <a:pt x="335470" y="796764"/>
                    <a:pt x="313160" y="783784"/>
                  </a:cubicBezTo>
                  <a:lnTo>
                    <a:pt x="36090" y="622580"/>
                  </a:lnTo>
                  <a:cubicBezTo>
                    <a:pt x="13746" y="609580"/>
                    <a:pt x="0" y="585679"/>
                    <a:pt x="0" y="559829"/>
                  </a:cubicBezTo>
                  <a:lnTo>
                    <a:pt x="0" y="236935"/>
                  </a:lnTo>
                  <a:cubicBezTo>
                    <a:pt x="0" y="211085"/>
                    <a:pt x="13746" y="187184"/>
                    <a:pt x="36090" y="174184"/>
                  </a:cubicBezTo>
                  <a:lnTo>
                    <a:pt x="313160" y="12980"/>
                  </a:lnTo>
                  <a:cubicBezTo>
                    <a:pt x="335470" y="0"/>
                    <a:pt x="363030" y="0"/>
                    <a:pt x="385340" y="12980"/>
                  </a:cubicBezTo>
                  <a:close/>
                </a:path>
              </a:pathLst>
            </a:custGeom>
            <a:blipFill>
              <a:blip r:embed="rId4"/>
              <a:stretch>
                <a:fillRect l="-34239" r="-34239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 rot="-5400000">
            <a:off x="7518976" y="8627532"/>
            <a:ext cx="1084133" cy="1261537"/>
            <a:chOff x="0" y="0"/>
            <a:chExt cx="6985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7697306" y="8835043"/>
            <a:ext cx="727472" cy="846513"/>
            <a:chOff x="0" y="0"/>
            <a:chExt cx="6985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5400000">
            <a:off x="1252837" y="635410"/>
            <a:ext cx="1084133" cy="1261537"/>
            <a:chOff x="0" y="0"/>
            <a:chExt cx="6985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1431168" y="842922"/>
            <a:ext cx="727472" cy="846513"/>
            <a:chOff x="0" y="0"/>
            <a:chExt cx="6985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744520" y="2350793"/>
            <a:ext cx="7789261" cy="526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308"/>
              </a:lnSpc>
            </a:pPr>
            <a:r>
              <a:rPr lang="en-US" sz="9544" spc="-238">
                <a:solidFill>
                  <a:srgbClr val="112D4E"/>
                </a:solidFill>
                <a:latin typeface="Barlow Bold"/>
              </a:rPr>
              <a:t>SYARAT DAN PROSEDUR PPDB JENJANG SMP</a:t>
            </a:r>
          </a:p>
        </p:txBody>
      </p:sp>
    </p:spTree>
  </p:cSld>
  <p:clrMapOvr>
    <a:masterClrMapping/>
  </p:clrMapOvr>
  <p:transition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41993"/>
            <a:ext cx="5575215" cy="681609"/>
            <a:chOff x="0" y="0"/>
            <a:chExt cx="4986220" cy="609600"/>
          </a:xfrm>
        </p:grpSpPr>
        <p:sp>
          <p:nvSpPr>
            <p:cNvPr id="3" name="Freeform 3"/>
            <p:cNvSpPr/>
            <p:nvPr/>
          </p:nvSpPr>
          <p:spPr>
            <a:xfrm>
              <a:off x="2699" y="0"/>
              <a:ext cx="4980822" cy="609600"/>
            </a:xfrm>
            <a:custGeom>
              <a:avLst/>
              <a:gdLst/>
              <a:ahLst/>
              <a:cxnLst/>
              <a:rect l="l" t="t" r="r" b="b"/>
              <a:pathLst>
                <a:path w="4980822" h="609600">
                  <a:moveTo>
                    <a:pt x="4769212" y="0"/>
                  </a:moveTo>
                  <a:lnTo>
                    <a:pt x="8410" y="0"/>
                  </a:lnTo>
                  <a:cubicBezTo>
                    <a:pt x="5836" y="0"/>
                    <a:pt x="3419" y="1237"/>
                    <a:pt x="1914" y="3325"/>
                  </a:cubicBezTo>
                  <a:cubicBezTo>
                    <a:pt x="410" y="5413"/>
                    <a:pt x="0" y="8097"/>
                    <a:pt x="814" y="10539"/>
                  </a:cubicBezTo>
                  <a:lnTo>
                    <a:pt x="196988" y="599061"/>
                  </a:lnTo>
                  <a:cubicBezTo>
                    <a:pt x="199086" y="605355"/>
                    <a:pt x="204976" y="609600"/>
                    <a:pt x="211610" y="609600"/>
                  </a:cubicBezTo>
                  <a:lnTo>
                    <a:pt x="4972412" y="609600"/>
                  </a:lnTo>
                  <a:cubicBezTo>
                    <a:pt x="4974986" y="609600"/>
                    <a:pt x="4977403" y="608363"/>
                    <a:pt x="4978908" y="606275"/>
                  </a:cubicBezTo>
                  <a:cubicBezTo>
                    <a:pt x="4980412" y="604187"/>
                    <a:pt x="4980822" y="601503"/>
                    <a:pt x="4980008" y="599061"/>
                  </a:cubicBezTo>
                  <a:lnTo>
                    <a:pt x="4783834" y="10539"/>
                  </a:lnTo>
                  <a:cubicBezTo>
                    <a:pt x="4781736" y="4245"/>
                    <a:pt x="4775846" y="0"/>
                    <a:pt x="476921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78302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299528" y="3817022"/>
            <a:ext cx="1538485" cy="906579"/>
            <a:chOff x="0" y="0"/>
            <a:chExt cx="1034505" cy="609600"/>
          </a:xfrm>
        </p:grpSpPr>
        <p:sp>
          <p:nvSpPr>
            <p:cNvPr id="6" name="Freeform 6"/>
            <p:cNvSpPr/>
            <p:nvPr/>
          </p:nvSpPr>
          <p:spPr>
            <a:xfrm>
              <a:off x="14672" y="0"/>
              <a:ext cx="1005162" cy="609600"/>
            </a:xfrm>
            <a:custGeom>
              <a:avLst/>
              <a:gdLst/>
              <a:ahLst/>
              <a:cxnLst/>
              <a:rect l="l" t="t" r="r" b="b"/>
              <a:pathLst>
                <a:path w="1005162" h="609600">
                  <a:moveTo>
                    <a:pt x="756247" y="0"/>
                  </a:moveTo>
                  <a:lnTo>
                    <a:pt x="45714" y="0"/>
                  </a:lnTo>
                  <a:cubicBezTo>
                    <a:pt x="31724" y="0"/>
                    <a:pt x="18586" y="6725"/>
                    <a:pt x="10406" y="18075"/>
                  </a:cubicBezTo>
                  <a:cubicBezTo>
                    <a:pt x="2225" y="29425"/>
                    <a:pt x="0" y="44015"/>
                    <a:pt x="4424" y="57287"/>
                  </a:cubicBezTo>
                  <a:lnTo>
                    <a:pt x="169432" y="552313"/>
                  </a:lnTo>
                  <a:cubicBezTo>
                    <a:pt x="180836" y="586524"/>
                    <a:pt x="212852" y="609600"/>
                    <a:pt x="248914" y="609600"/>
                  </a:cubicBezTo>
                  <a:lnTo>
                    <a:pt x="959447" y="609600"/>
                  </a:lnTo>
                  <a:cubicBezTo>
                    <a:pt x="973437" y="609600"/>
                    <a:pt x="986575" y="602875"/>
                    <a:pt x="994755" y="591525"/>
                  </a:cubicBezTo>
                  <a:cubicBezTo>
                    <a:pt x="1002936" y="580175"/>
                    <a:pt x="1005161" y="565585"/>
                    <a:pt x="1000737" y="552313"/>
                  </a:cubicBezTo>
                  <a:lnTo>
                    <a:pt x="835729" y="57287"/>
                  </a:lnTo>
                  <a:cubicBezTo>
                    <a:pt x="824325" y="23076"/>
                    <a:pt x="792309" y="0"/>
                    <a:pt x="7562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83130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44370" y="4723601"/>
            <a:ext cx="1538485" cy="906579"/>
            <a:chOff x="0" y="0"/>
            <a:chExt cx="1034505" cy="609600"/>
          </a:xfrm>
        </p:grpSpPr>
        <p:sp>
          <p:nvSpPr>
            <p:cNvPr id="9" name="Freeform 9"/>
            <p:cNvSpPr/>
            <p:nvPr/>
          </p:nvSpPr>
          <p:spPr>
            <a:xfrm>
              <a:off x="14672" y="0"/>
              <a:ext cx="1005162" cy="609600"/>
            </a:xfrm>
            <a:custGeom>
              <a:avLst/>
              <a:gdLst/>
              <a:ahLst/>
              <a:cxnLst/>
              <a:rect l="l" t="t" r="r" b="b"/>
              <a:pathLst>
                <a:path w="1005162" h="609600">
                  <a:moveTo>
                    <a:pt x="756247" y="0"/>
                  </a:moveTo>
                  <a:lnTo>
                    <a:pt x="45714" y="0"/>
                  </a:lnTo>
                  <a:cubicBezTo>
                    <a:pt x="31724" y="0"/>
                    <a:pt x="18586" y="6725"/>
                    <a:pt x="10406" y="18075"/>
                  </a:cubicBezTo>
                  <a:cubicBezTo>
                    <a:pt x="2225" y="29425"/>
                    <a:pt x="0" y="44015"/>
                    <a:pt x="4424" y="57287"/>
                  </a:cubicBezTo>
                  <a:lnTo>
                    <a:pt x="169432" y="552313"/>
                  </a:lnTo>
                  <a:cubicBezTo>
                    <a:pt x="180836" y="586524"/>
                    <a:pt x="212852" y="609600"/>
                    <a:pt x="248914" y="609600"/>
                  </a:cubicBezTo>
                  <a:lnTo>
                    <a:pt x="959447" y="609600"/>
                  </a:lnTo>
                  <a:cubicBezTo>
                    <a:pt x="973437" y="609600"/>
                    <a:pt x="986575" y="602875"/>
                    <a:pt x="994755" y="591525"/>
                  </a:cubicBezTo>
                  <a:cubicBezTo>
                    <a:pt x="1002936" y="580175"/>
                    <a:pt x="1005161" y="565585"/>
                    <a:pt x="1000737" y="552313"/>
                  </a:cubicBezTo>
                  <a:lnTo>
                    <a:pt x="835729" y="57287"/>
                  </a:lnTo>
                  <a:cubicBezTo>
                    <a:pt x="824325" y="23076"/>
                    <a:pt x="792309" y="0"/>
                    <a:pt x="7562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83130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662489" y="3914266"/>
            <a:ext cx="581303" cy="707337"/>
          </a:xfrm>
          <a:custGeom>
            <a:avLst/>
            <a:gdLst/>
            <a:ahLst/>
            <a:cxnLst/>
            <a:rect l="l" t="t" r="r" b="b"/>
            <a:pathLst>
              <a:path w="581303" h="707337">
                <a:moveTo>
                  <a:pt x="0" y="0"/>
                </a:moveTo>
                <a:lnTo>
                  <a:pt x="581303" y="0"/>
                </a:lnTo>
                <a:lnTo>
                  <a:pt x="581303" y="707337"/>
                </a:lnTo>
                <a:lnTo>
                  <a:pt x="0" y="707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 flipH="1">
            <a:off x="11505194" y="473809"/>
            <a:ext cx="7735657" cy="6788039"/>
          </a:xfrm>
          <a:custGeom>
            <a:avLst/>
            <a:gdLst/>
            <a:ahLst/>
            <a:cxnLst/>
            <a:rect l="l" t="t" r="r" b="b"/>
            <a:pathLst>
              <a:path w="7735657" h="6788039">
                <a:moveTo>
                  <a:pt x="7735658" y="0"/>
                </a:moveTo>
                <a:lnTo>
                  <a:pt x="0" y="0"/>
                </a:lnTo>
                <a:lnTo>
                  <a:pt x="0" y="6788039"/>
                </a:lnTo>
                <a:lnTo>
                  <a:pt x="7735658" y="6788039"/>
                </a:lnTo>
                <a:lnTo>
                  <a:pt x="773565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0959448" y="-40142"/>
            <a:ext cx="5024185" cy="4565728"/>
          </a:xfrm>
          <a:custGeom>
            <a:avLst/>
            <a:gdLst/>
            <a:ahLst/>
            <a:cxnLst/>
            <a:rect l="l" t="t" r="r" b="b"/>
            <a:pathLst>
              <a:path w="5024185" h="4565728">
                <a:moveTo>
                  <a:pt x="0" y="0"/>
                </a:moveTo>
                <a:lnTo>
                  <a:pt x="5024185" y="0"/>
                </a:lnTo>
                <a:lnTo>
                  <a:pt x="5024185" y="4565728"/>
                </a:lnTo>
                <a:lnTo>
                  <a:pt x="0" y="456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2000"/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1390175" y="135558"/>
            <a:ext cx="3854195" cy="4484882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6298"/>
              <a:ext cx="698500" cy="800204"/>
            </a:xfrm>
            <a:custGeom>
              <a:avLst/>
              <a:gdLst/>
              <a:ahLst/>
              <a:cxnLst/>
              <a:rect l="l" t="t" r="r" b="b"/>
              <a:pathLst>
                <a:path w="698500" h="800204">
                  <a:moveTo>
                    <a:pt x="377599" y="10196"/>
                  </a:moveTo>
                  <a:lnTo>
                    <a:pt x="670151" y="180408"/>
                  </a:lnTo>
                  <a:cubicBezTo>
                    <a:pt x="687702" y="190620"/>
                    <a:pt x="698500" y="209394"/>
                    <a:pt x="698500" y="229700"/>
                  </a:cubicBezTo>
                  <a:lnTo>
                    <a:pt x="698500" y="570504"/>
                  </a:lnTo>
                  <a:cubicBezTo>
                    <a:pt x="698500" y="590810"/>
                    <a:pt x="687702" y="609584"/>
                    <a:pt x="670151" y="619796"/>
                  </a:cubicBezTo>
                  <a:lnTo>
                    <a:pt x="377599" y="790008"/>
                  </a:lnTo>
                  <a:cubicBezTo>
                    <a:pt x="360075" y="800204"/>
                    <a:pt x="338425" y="800204"/>
                    <a:pt x="320901" y="790008"/>
                  </a:cubicBezTo>
                  <a:lnTo>
                    <a:pt x="28349" y="619796"/>
                  </a:lnTo>
                  <a:cubicBezTo>
                    <a:pt x="10798" y="609584"/>
                    <a:pt x="0" y="590810"/>
                    <a:pt x="0" y="570504"/>
                  </a:cubicBezTo>
                  <a:lnTo>
                    <a:pt x="0" y="229700"/>
                  </a:lnTo>
                  <a:cubicBezTo>
                    <a:pt x="0" y="209394"/>
                    <a:pt x="10798" y="190620"/>
                    <a:pt x="28349" y="180408"/>
                  </a:cubicBezTo>
                  <a:lnTo>
                    <a:pt x="320901" y="10196"/>
                  </a:lnTo>
                  <a:cubicBezTo>
                    <a:pt x="338425" y="0"/>
                    <a:pt x="360075" y="0"/>
                    <a:pt x="377599" y="1019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1682322" y="489874"/>
            <a:ext cx="3246771" cy="3778060"/>
            <a:chOff x="0" y="0"/>
            <a:chExt cx="6985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4328"/>
              <a:ext cx="698500" cy="804143"/>
            </a:xfrm>
            <a:custGeom>
              <a:avLst/>
              <a:gdLst/>
              <a:ahLst/>
              <a:cxnLst/>
              <a:rect l="l" t="t" r="r" b="b"/>
              <a:pathLst>
                <a:path w="698500" h="804143">
                  <a:moveTo>
                    <a:pt x="368733" y="7008"/>
                  </a:moveTo>
                  <a:lnTo>
                    <a:pt x="679017" y="187536"/>
                  </a:lnTo>
                  <a:cubicBezTo>
                    <a:pt x="691079" y="194554"/>
                    <a:pt x="698500" y="207457"/>
                    <a:pt x="698500" y="221413"/>
                  </a:cubicBezTo>
                  <a:lnTo>
                    <a:pt x="698500" y="582731"/>
                  </a:lnTo>
                  <a:cubicBezTo>
                    <a:pt x="698500" y="596687"/>
                    <a:pt x="691079" y="609590"/>
                    <a:pt x="679017" y="616608"/>
                  </a:cubicBezTo>
                  <a:lnTo>
                    <a:pt x="368733" y="797136"/>
                  </a:lnTo>
                  <a:cubicBezTo>
                    <a:pt x="356689" y="804144"/>
                    <a:pt x="341811" y="804144"/>
                    <a:pt x="329767" y="797136"/>
                  </a:cubicBezTo>
                  <a:lnTo>
                    <a:pt x="19483" y="616608"/>
                  </a:lnTo>
                  <a:cubicBezTo>
                    <a:pt x="7421" y="609590"/>
                    <a:pt x="0" y="596687"/>
                    <a:pt x="0" y="582731"/>
                  </a:cubicBezTo>
                  <a:lnTo>
                    <a:pt x="0" y="221413"/>
                  </a:lnTo>
                  <a:cubicBezTo>
                    <a:pt x="0" y="207457"/>
                    <a:pt x="7421" y="194554"/>
                    <a:pt x="19483" y="187536"/>
                  </a:cubicBezTo>
                  <a:lnTo>
                    <a:pt x="329767" y="7008"/>
                  </a:lnTo>
                  <a:cubicBezTo>
                    <a:pt x="341811" y="0"/>
                    <a:pt x="356689" y="0"/>
                    <a:pt x="368733" y="7008"/>
                  </a:cubicBezTo>
                  <a:close/>
                </a:path>
              </a:pathLst>
            </a:custGeom>
            <a:blipFill>
              <a:blip r:embed="rId7"/>
              <a:stretch>
                <a:fillRect l="-36123" r="-36123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0229839" y="5033123"/>
            <a:ext cx="682364" cy="682364"/>
          </a:xfrm>
          <a:custGeom>
            <a:avLst/>
            <a:gdLst/>
            <a:ahLst/>
            <a:cxnLst/>
            <a:rect l="l" t="t" r="r" b="b"/>
            <a:pathLst>
              <a:path w="682364" h="682364">
                <a:moveTo>
                  <a:pt x="0" y="0"/>
                </a:moveTo>
                <a:lnTo>
                  <a:pt x="682364" y="0"/>
                </a:lnTo>
                <a:lnTo>
                  <a:pt x="682364" y="682364"/>
                </a:lnTo>
                <a:lnTo>
                  <a:pt x="0" y="6823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226388" y="5225948"/>
            <a:ext cx="4385972" cy="427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6"/>
              </a:lnSpc>
            </a:pPr>
            <a:endParaRPr dirty="0"/>
          </a:p>
          <a:p>
            <a:pPr marL="506448" lvl="1" indent="-253224" algn="l">
              <a:lnSpc>
                <a:spcPts val="3706"/>
              </a:lnSpc>
              <a:buAutoNum type="arabicPeriod"/>
            </a:pP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Dilaksanakan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secara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online</a:t>
            </a:r>
          </a:p>
          <a:p>
            <a:pPr marL="506448" lvl="1" indent="-253224" algn="l">
              <a:lnSpc>
                <a:spcPts val="3706"/>
              </a:lnSpc>
              <a:buAutoNum type="arabicPeriod"/>
            </a:pPr>
            <a:r>
              <a:rPr lang="id-ID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Persyaratan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sesuai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dengan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id-ID" sz="2345" spc="-23" dirty="0">
                <a:solidFill>
                  <a:srgbClr val="000000"/>
                </a:solidFill>
                <a:latin typeface="Clear Sans"/>
              </a:rPr>
              <a:t> </a:t>
            </a:r>
          </a:p>
          <a:p>
            <a:pPr marL="253224" lvl="1" algn="l">
              <a:lnSpc>
                <a:spcPts val="3706"/>
              </a:lnSpc>
            </a:pPr>
            <a:r>
              <a:rPr lang="id-ID" sz="2345" spc="-23" dirty="0">
                <a:solidFill>
                  <a:srgbClr val="000000"/>
                </a:solidFill>
                <a:latin typeface="Clear Sans"/>
              </a:rPr>
              <a:t>   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:</a:t>
            </a:r>
          </a:p>
          <a:p>
            <a:pPr marL="506448" lvl="1" indent="-253224" algn="l">
              <a:lnSpc>
                <a:spcPts val="3706"/>
              </a:lnSpc>
              <a:buFont typeface="Arial"/>
              <a:buChar char="•"/>
            </a:pP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Zonasi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, min 5</a:t>
            </a:r>
            <a:r>
              <a:rPr lang="id-ID" sz="2345" spc="-23" dirty="0">
                <a:solidFill>
                  <a:srgbClr val="000000"/>
                </a:solidFill>
                <a:latin typeface="Clear Sans"/>
              </a:rPr>
              <a:t>0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%</a:t>
            </a:r>
          </a:p>
          <a:p>
            <a:pPr marL="506448" lvl="1" indent="-253224" algn="l">
              <a:lnSpc>
                <a:spcPts val="3706"/>
              </a:lnSpc>
              <a:buFont typeface="Arial"/>
              <a:buChar char="•"/>
            </a:pP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Afirmasi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id-ID" sz="2345" spc="-23" dirty="0">
                <a:solidFill>
                  <a:srgbClr val="000000"/>
                </a:solidFill>
                <a:latin typeface="Clear Sans"/>
              </a:rPr>
              <a:t>min 15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%</a:t>
            </a:r>
          </a:p>
          <a:p>
            <a:pPr marL="506448" lvl="1" indent="-253224" algn="l">
              <a:lnSpc>
                <a:spcPts val="3706"/>
              </a:lnSpc>
              <a:buFont typeface="Arial"/>
              <a:buChar char="•"/>
            </a:pP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Perpindahan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Orang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tua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maks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5%</a:t>
            </a:r>
          </a:p>
          <a:p>
            <a:pPr marL="506448" lvl="1" indent="-253224" algn="l">
              <a:lnSpc>
                <a:spcPts val="3706"/>
              </a:lnSpc>
              <a:buFont typeface="Arial"/>
              <a:buChar char="•"/>
            </a:pP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Prestasi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maks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id-ID" sz="2345" spc="-23" dirty="0">
                <a:solidFill>
                  <a:srgbClr val="000000"/>
                </a:solidFill>
                <a:latin typeface="Clear Sans"/>
              </a:rPr>
              <a:t>3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0%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5876982" y="4970869"/>
            <a:ext cx="5002105" cy="681609"/>
            <a:chOff x="0" y="0"/>
            <a:chExt cx="4473657" cy="609600"/>
          </a:xfrm>
        </p:grpSpPr>
        <p:sp>
          <p:nvSpPr>
            <p:cNvPr id="21" name="Freeform 21"/>
            <p:cNvSpPr/>
            <p:nvPr/>
          </p:nvSpPr>
          <p:spPr>
            <a:xfrm>
              <a:off x="3008" y="0"/>
              <a:ext cx="4467640" cy="609600"/>
            </a:xfrm>
            <a:custGeom>
              <a:avLst/>
              <a:gdLst/>
              <a:ahLst/>
              <a:cxnLst/>
              <a:rect l="l" t="t" r="r" b="b"/>
              <a:pathLst>
                <a:path w="4467640" h="609600">
                  <a:moveTo>
                    <a:pt x="4255067" y="0"/>
                  </a:moveTo>
                  <a:lnTo>
                    <a:pt x="9374" y="0"/>
                  </a:lnTo>
                  <a:cubicBezTo>
                    <a:pt x="6505" y="0"/>
                    <a:pt x="3811" y="1379"/>
                    <a:pt x="2134" y="3706"/>
                  </a:cubicBezTo>
                  <a:cubicBezTo>
                    <a:pt x="457" y="6033"/>
                    <a:pt x="0" y="9025"/>
                    <a:pt x="907" y="11746"/>
                  </a:cubicBezTo>
                  <a:lnTo>
                    <a:pt x="196277" y="597854"/>
                  </a:lnTo>
                  <a:cubicBezTo>
                    <a:pt x="198615" y="604868"/>
                    <a:pt x="205180" y="609600"/>
                    <a:pt x="212574" y="609600"/>
                  </a:cubicBezTo>
                  <a:lnTo>
                    <a:pt x="4458267" y="609600"/>
                  </a:lnTo>
                  <a:cubicBezTo>
                    <a:pt x="4461136" y="609600"/>
                    <a:pt x="4463830" y="608221"/>
                    <a:pt x="4465507" y="605894"/>
                  </a:cubicBezTo>
                  <a:cubicBezTo>
                    <a:pt x="4467185" y="603567"/>
                    <a:pt x="4467641" y="600575"/>
                    <a:pt x="4466734" y="597854"/>
                  </a:cubicBezTo>
                  <a:lnTo>
                    <a:pt x="4271365" y="11746"/>
                  </a:lnTo>
                  <a:cubicBezTo>
                    <a:pt x="4269026" y="4732"/>
                    <a:pt x="4262461" y="0"/>
                    <a:pt x="425506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4270457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545008" y="5071223"/>
            <a:ext cx="3082423" cy="5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spc="-91">
                <a:solidFill>
                  <a:srgbClr val="112D4E"/>
                </a:solidFill>
                <a:latin typeface="Barlow Bold"/>
              </a:rPr>
              <a:t>KHUSUS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9460596" y="4754815"/>
            <a:ext cx="1538485" cy="906579"/>
            <a:chOff x="0" y="0"/>
            <a:chExt cx="1034505" cy="609600"/>
          </a:xfrm>
        </p:grpSpPr>
        <p:sp>
          <p:nvSpPr>
            <p:cNvPr id="25" name="Freeform 25"/>
            <p:cNvSpPr/>
            <p:nvPr/>
          </p:nvSpPr>
          <p:spPr>
            <a:xfrm>
              <a:off x="14672" y="0"/>
              <a:ext cx="1005162" cy="609600"/>
            </a:xfrm>
            <a:custGeom>
              <a:avLst/>
              <a:gdLst/>
              <a:ahLst/>
              <a:cxnLst/>
              <a:rect l="l" t="t" r="r" b="b"/>
              <a:pathLst>
                <a:path w="1005162" h="609600">
                  <a:moveTo>
                    <a:pt x="756247" y="0"/>
                  </a:moveTo>
                  <a:lnTo>
                    <a:pt x="45714" y="0"/>
                  </a:lnTo>
                  <a:cubicBezTo>
                    <a:pt x="31724" y="0"/>
                    <a:pt x="18586" y="6725"/>
                    <a:pt x="10406" y="18075"/>
                  </a:cubicBezTo>
                  <a:cubicBezTo>
                    <a:pt x="2225" y="29425"/>
                    <a:pt x="0" y="44015"/>
                    <a:pt x="4424" y="57287"/>
                  </a:cubicBezTo>
                  <a:lnTo>
                    <a:pt x="169432" y="552313"/>
                  </a:lnTo>
                  <a:cubicBezTo>
                    <a:pt x="180836" y="586524"/>
                    <a:pt x="212852" y="609600"/>
                    <a:pt x="248914" y="609600"/>
                  </a:cubicBezTo>
                  <a:lnTo>
                    <a:pt x="959447" y="609600"/>
                  </a:lnTo>
                  <a:cubicBezTo>
                    <a:pt x="973437" y="609600"/>
                    <a:pt x="986575" y="602875"/>
                    <a:pt x="994755" y="591525"/>
                  </a:cubicBezTo>
                  <a:cubicBezTo>
                    <a:pt x="1002936" y="580175"/>
                    <a:pt x="1005161" y="565585"/>
                    <a:pt x="1000737" y="552313"/>
                  </a:cubicBezTo>
                  <a:lnTo>
                    <a:pt x="835729" y="57287"/>
                  </a:lnTo>
                  <a:cubicBezTo>
                    <a:pt x="824325" y="23076"/>
                    <a:pt x="792309" y="0"/>
                    <a:pt x="7562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38100"/>
              <a:ext cx="83130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9888657" y="4866922"/>
            <a:ext cx="682364" cy="682364"/>
          </a:xfrm>
          <a:custGeom>
            <a:avLst/>
            <a:gdLst/>
            <a:ahLst/>
            <a:cxnLst/>
            <a:rect l="l" t="t" r="r" b="b"/>
            <a:pathLst>
              <a:path w="682364" h="682364">
                <a:moveTo>
                  <a:pt x="0" y="0"/>
                </a:moveTo>
                <a:lnTo>
                  <a:pt x="682364" y="0"/>
                </a:lnTo>
                <a:lnTo>
                  <a:pt x="682364" y="682364"/>
                </a:lnTo>
                <a:lnTo>
                  <a:pt x="0" y="6823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1188676" y="5587697"/>
            <a:ext cx="6769646" cy="5817665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8345" y="0"/>
              <a:ext cx="796110" cy="698500"/>
            </a:xfrm>
            <a:custGeom>
              <a:avLst/>
              <a:gdLst/>
              <a:ahLst/>
              <a:cxnLst/>
              <a:rect l="l" t="t" r="r" b="b"/>
              <a:pathLst>
                <a:path w="796110" h="698500">
                  <a:moveTo>
                    <a:pt x="782600" y="386813"/>
                  </a:moveTo>
                  <a:lnTo>
                    <a:pt x="623110" y="660937"/>
                  </a:lnTo>
                  <a:cubicBezTo>
                    <a:pt x="609579" y="684193"/>
                    <a:pt x="584703" y="698500"/>
                    <a:pt x="557797" y="698500"/>
                  </a:cubicBezTo>
                  <a:lnTo>
                    <a:pt x="238313" y="698500"/>
                  </a:lnTo>
                  <a:cubicBezTo>
                    <a:pt x="211407" y="698500"/>
                    <a:pt x="186531" y="684193"/>
                    <a:pt x="173000" y="660937"/>
                  </a:cubicBezTo>
                  <a:lnTo>
                    <a:pt x="13510" y="386813"/>
                  </a:lnTo>
                  <a:cubicBezTo>
                    <a:pt x="0" y="363593"/>
                    <a:pt x="0" y="334907"/>
                    <a:pt x="13510" y="311687"/>
                  </a:cubicBezTo>
                  <a:lnTo>
                    <a:pt x="173000" y="37563"/>
                  </a:lnTo>
                  <a:cubicBezTo>
                    <a:pt x="186531" y="14307"/>
                    <a:pt x="211407" y="0"/>
                    <a:pt x="238313" y="0"/>
                  </a:cubicBezTo>
                  <a:lnTo>
                    <a:pt x="557797" y="0"/>
                  </a:lnTo>
                  <a:cubicBezTo>
                    <a:pt x="584703" y="0"/>
                    <a:pt x="609579" y="14307"/>
                    <a:pt x="623110" y="37563"/>
                  </a:cubicBezTo>
                  <a:lnTo>
                    <a:pt x="782600" y="311687"/>
                  </a:lnTo>
                  <a:cubicBezTo>
                    <a:pt x="796110" y="334907"/>
                    <a:pt x="796110" y="363593"/>
                    <a:pt x="782600" y="386813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682322" y="5905613"/>
            <a:ext cx="5839545" cy="5181832"/>
            <a:chOff x="0" y="0"/>
            <a:chExt cx="4346359" cy="3856825"/>
          </a:xfrm>
        </p:grpSpPr>
        <p:sp>
          <p:nvSpPr>
            <p:cNvPr id="32" name="Freeform 32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10"/>
              <a:stretch>
                <a:fillRect l="-29448" r="-29448"/>
              </a:stretch>
            </a:blipFill>
          </p:spPr>
        </p:sp>
      </p:grpSp>
      <p:sp>
        <p:nvSpPr>
          <p:cNvPr id="33" name="TextBox 33"/>
          <p:cNvSpPr txBox="1"/>
          <p:nvPr/>
        </p:nvSpPr>
        <p:spPr>
          <a:xfrm>
            <a:off x="433629" y="1442783"/>
            <a:ext cx="7277505" cy="134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303"/>
              </a:lnSpc>
            </a:pPr>
            <a:r>
              <a:rPr lang="en-US" sz="9540" spc="-238">
                <a:solidFill>
                  <a:srgbClr val="112D4E"/>
                </a:solidFill>
                <a:latin typeface="Barlow Bold"/>
              </a:rPr>
              <a:t>SYARAT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33629" y="4726118"/>
            <a:ext cx="5216444" cy="4065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2"/>
              </a:lnSpc>
            </a:pP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baru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kelas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7 (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tujuh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) SMP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harus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memenuhi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persyaratan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: </a:t>
            </a:r>
          </a:p>
          <a:p>
            <a:pPr marL="883359" lvl="2" indent="-294453" algn="l">
              <a:lnSpc>
                <a:spcPts val="3232"/>
              </a:lnSpc>
              <a:buFont typeface="Arial"/>
              <a:buChar char="⚬"/>
            </a:pP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berusia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paling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tinggi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15 (lima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belas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)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tahun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pada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tanggal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1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Juli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2024</a:t>
            </a:r>
            <a:r>
              <a:rPr lang="id-ID" sz="2045" spc="-20" dirty="0">
                <a:solidFill>
                  <a:srgbClr val="000000"/>
                </a:solidFill>
                <a:latin typeface="Clear Sans"/>
              </a:rPr>
              <a:t>, kecuali CPD berkebutuhan khusus/disabilitas;</a:t>
            </a:r>
            <a:endParaRPr lang="en-US" sz="2045" spc="-20" dirty="0">
              <a:solidFill>
                <a:srgbClr val="000000"/>
              </a:solidFill>
              <a:latin typeface="Clear Sans"/>
            </a:endParaRPr>
          </a:p>
          <a:p>
            <a:pPr marL="883359" lvl="2" indent="-294453" algn="l">
              <a:lnSpc>
                <a:spcPts val="3232"/>
              </a:lnSpc>
              <a:buFont typeface="Arial"/>
              <a:buChar char="⚬"/>
            </a:pP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telah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menyelesaikan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kelas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6 (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enam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) SD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atau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bentuk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lain yang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sederajat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dibuktikan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dengan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Surat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Keterangan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Lulus (SKL)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atau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45" spc="-20" dirty="0" err="1">
                <a:solidFill>
                  <a:srgbClr val="000000"/>
                </a:solidFill>
                <a:latin typeface="Clear Sans"/>
              </a:rPr>
              <a:t>Ijazah</a:t>
            </a:r>
            <a:r>
              <a:rPr lang="en-US" sz="2045" spc="-20" dirty="0">
                <a:solidFill>
                  <a:srgbClr val="000000"/>
                </a:solidFill>
                <a:latin typeface="Clear Sans"/>
              </a:rPr>
              <a:t>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09185" y="4101440"/>
            <a:ext cx="3082423" cy="5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spc="-91">
                <a:solidFill>
                  <a:srgbClr val="112D4E"/>
                </a:solidFill>
                <a:latin typeface="Barlow Bold"/>
              </a:rPr>
              <a:t>UMUM</a:t>
            </a:r>
          </a:p>
        </p:txBody>
      </p:sp>
    </p:spTree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80" y="6208838"/>
            <a:ext cx="4559378" cy="5305457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 rot="-5400000">
              <a:off x="-45381" y="57150"/>
              <a:ext cx="789262" cy="698500"/>
            </a:xfrm>
            <a:custGeom>
              <a:avLst/>
              <a:gdLst/>
              <a:ahLst/>
              <a:cxnLst/>
              <a:rect l="l" t="t" r="r" b="b"/>
              <a:pathLst>
                <a:path w="789262" h="698500">
                  <a:moveTo>
                    <a:pt x="770210" y="402224"/>
                  </a:moveTo>
                  <a:lnTo>
                    <a:pt x="628652" y="645526"/>
                  </a:lnTo>
                  <a:cubicBezTo>
                    <a:pt x="609570" y="678323"/>
                    <a:pt x="574488" y="698500"/>
                    <a:pt x="536543" y="698500"/>
                  </a:cubicBezTo>
                  <a:lnTo>
                    <a:pt x="252719" y="698500"/>
                  </a:lnTo>
                  <a:cubicBezTo>
                    <a:pt x="214774" y="698500"/>
                    <a:pt x="179692" y="678323"/>
                    <a:pt x="160610" y="645526"/>
                  </a:cubicBezTo>
                  <a:lnTo>
                    <a:pt x="19052" y="402224"/>
                  </a:lnTo>
                  <a:cubicBezTo>
                    <a:pt x="0" y="369478"/>
                    <a:pt x="0" y="329022"/>
                    <a:pt x="19052" y="296276"/>
                  </a:cubicBezTo>
                  <a:lnTo>
                    <a:pt x="160610" y="52974"/>
                  </a:lnTo>
                  <a:cubicBezTo>
                    <a:pt x="179692" y="20177"/>
                    <a:pt x="214774" y="0"/>
                    <a:pt x="252719" y="0"/>
                  </a:cubicBezTo>
                  <a:lnTo>
                    <a:pt x="536543" y="0"/>
                  </a:lnTo>
                  <a:cubicBezTo>
                    <a:pt x="574488" y="0"/>
                    <a:pt x="609570" y="20177"/>
                    <a:pt x="628652" y="52974"/>
                  </a:cubicBezTo>
                  <a:lnTo>
                    <a:pt x="770210" y="296276"/>
                  </a:lnTo>
                  <a:cubicBezTo>
                    <a:pt x="789262" y="329022"/>
                    <a:pt x="789262" y="369478"/>
                    <a:pt x="770210" y="402224"/>
                  </a:cubicBezTo>
                  <a:close/>
                </a:path>
              </a:pathLst>
            </a:custGeom>
            <a:blipFill>
              <a:blip r:embed="rId3"/>
              <a:stretch>
                <a:fillRect t="-721" b="-72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-5400000">
            <a:off x="10964086" y="6487362"/>
            <a:ext cx="6673358" cy="6064414"/>
          </a:xfrm>
          <a:custGeom>
            <a:avLst/>
            <a:gdLst/>
            <a:ahLst/>
            <a:cxnLst/>
            <a:rect l="l" t="t" r="r" b="b"/>
            <a:pathLst>
              <a:path w="6673358" h="6064414">
                <a:moveTo>
                  <a:pt x="0" y="0"/>
                </a:moveTo>
                <a:lnTo>
                  <a:pt x="6673358" y="0"/>
                </a:lnTo>
                <a:lnTo>
                  <a:pt x="6673358" y="6064414"/>
                </a:lnTo>
                <a:lnTo>
                  <a:pt x="0" y="606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13798" y="6547631"/>
            <a:ext cx="4606684" cy="3853669"/>
            <a:chOff x="0" y="0"/>
            <a:chExt cx="6985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10505"/>
              <a:ext cx="698500" cy="791790"/>
            </a:xfrm>
            <a:custGeom>
              <a:avLst/>
              <a:gdLst/>
              <a:ahLst/>
              <a:cxnLst/>
              <a:rect l="l" t="t" r="r" b="b"/>
              <a:pathLst>
                <a:path w="698500" h="791790">
                  <a:moveTo>
                    <a:pt x="396534" y="17006"/>
                  </a:moveTo>
                  <a:lnTo>
                    <a:pt x="651216" y="165184"/>
                  </a:lnTo>
                  <a:cubicBezTo>
                    <a:pt x="680490" y="182217"/>
                    <a:pt x="698500" y="213531"/>
                    <a:pt x="698500" y="247400"/>
                  </a:cubicBezTo>
                  <a:lnTo>
                    <a:pt x="698500" y="544390"/>
                  </a:lnTo>
                  <a:cubicBezTo>
                    <a:pt x="698500" y="578259"/>
                    <a:pt x="680490" y="609573"/>
                    <a:pt x="651216" y="626606"/>
                  </a:cubicBezTo>
                  <a:lnTo>
                    <a:pt x="396534" y="774784"/>
                  </a:lnTo>
                  <a:cubicBezTo>
                    <a:pt x="367305" y="791790"/>
                    <a:pt x="331195" y="791790"/>
                    <a:pt x="301966" y="774784"/>
                  </a:cubicBezTo>
                  <a:lnTo>
                    <a:pt x="47284" y="626606"/>
                  </a:lnTo>
                  <a:cubicBezTo>
                    <a:pt x="18010" y="609573"/>
                    <a:pt x="0" y="578259"/>
                    <a:pt x="0" y="544390"/>
                  </a:cubicBezTo>
                  <a:lnTo>
                    <a:pt x="0" y="247400"/>
                  </a:lnTo>
                  <a:cubicBezTo>
                    <a:pt x="0" y="213531"/>
                    <a:pt x="18010" y="182217"/>
                    <a:pt x="47284" y="165184"/>
                  </a:cubicBezTo>
                  <a:lnTo>
                    <a:pt x="301966" y="17006"/>
                  </a:lnTo>
                  <a:cubicBezTo>
                    <a:pt x="331195" y="0"/>
                    <a:pt x="367305" y="0"/>
                    <a:pt x="396534" y="17006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id="7" name="Freeform 7"/>
          <p:cNvSpPr/>
          <p:nvPr/>
        </p:nvSpPr>
        <p:spPr>
          <a:xfrm rot="-5400000">
            <a:off x="11266771" y="6465377"/>
            <a:ext cx="6191481" cy="5626509"/>
          </a:xfrm>
          <a:custGeom>
            <a:avLst/>
            <a:gdLst/>
            <a:ahLst/>
            <a:cxnLst/>
            <a:rect l="l" t="t" r="r" b="b"/>
            <a:pathLst>
              <a:path w="6191481" h="5626509">
                <a:moveTo>
                  <a:pt x="0" y="0"/>
                </a:moveTo>
                <a:lnTo>
                  <a:pt x="6191481" y="0"/>
                </a:lnTo>
                <a:lnTo>
                  <a:pt x="6191481" y="5626508"/>
                </a:lnTo>
                <a:lnTo>
                  <a:pt x="0" y="562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673607" y="6182891"/>
            <a:ext cx="4086654" cy="3771836"/>
            <a:chOff x="0" y="0"/>
            <a:chExt cx="6985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10505"/>
              <a:ext cx="698500" cy="791790"/>
            </a:xfrm>
            <a:custGeom>
              <a:avLst/>
              <a:gdLst/>
              <a:ahLst/>
              <a:cxnLst/>
              <a:rect l="l" t="t" r="r" b="b"/>
              <a:pathLst>
                <a:path w="698500" h="791790">
                  <a:moveTo>
                    <a:pt x="396534" y="17006"/>
                  </a:moveTo>
                  <a:lnTo>
                    <a:pt x="651216" y="165184"/>
                  </a:lnTo>
                  <a:cubicBezTo>
                    <a:pt x="680490" y="182217"/>
                    <a:pt x="698500" y="213531"/>
                    <a:pt x="698500" y="247400"/>
                  </a:cubicBezTo>
                  <a:lnTo>
                    <a:pt x="698500" y="544390"/>
                  </a:lnTo>
                  <a:cubicBezTo>
                    <a:pt x="698500" y="578259"/>
                    <a:pt x="680490" y="609573"/>
                    <a:pt x="651216" y="626606"/>
                  </a:cubicBezTo>
                  <a:lnTo>
                    <a:pt x="396534" y="774784"/>
                  </a:lnTo>
                  <a:cubicBezTo>
                    <a:pt x="367305" y="791790"/>
                    <a:pt x="331195" y="791790"/>
                    <a:pt x="301966" y="774784"/>
                  </a:cubicBezTo>
                  <a:lnTo>
                    <a:pt x="47284" y="626606"/>
                  </a:lnTo>
                  <a:cubicBezTo>
                    <a:pt x="18010" y="609573"/>
                    <a:pt x="0" y="578259"/>
                    <a:pt x="0" y="544390"/>
                  </a:cubicBezTo>
                  <a:lnTo>
                    <a:pt x="0" y="247400"/>
                  </a:lnTo>
                  <a:cubicBezTo>
                    <a:pt x="0" y="213531"/>
                    <a:pt x="18010" y="182217"/>
                    <a:pt x="47284" y="165184"/>
                  </a:cubicBezTo>
                  <a:lnTo>
                    <a:pt x="301966" y="17006"/>
                  </a:lnTo>
                  <a:cubicBezTo>
                    <a:pt x="331195" y="0"/>
                    <a:pt x="367305" y="0"/>
                    <a:pt x="396534" y="17006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id="10" name="TextBox 10"/>
          <p:cNvSpPr txBox="1"/>
          <p:nvPr/>
        </p:nvSpPr>
        <p:spPr>
          <a:xfrm>
            <a:off x="1028700" y="3333502"/>
            <a:ext cx="4974110" cy="296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420" lvl="1" indent="-253210" algn="l">
              <a:lnSpc>
                <a:spcPts val="3283"/>
              </a:lnSpc>
              <a:buAutoNum type="arabicPeriod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berdomisili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dengan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Kartu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Keluarga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/KK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nya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di Wilayah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Zonasi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id-ID" sz="2345" spc="-44" dirty="0">
                <a:solidFill>
                  <a:srgbClr val="000000"/>
                </a:solidFill>
                <a:latin typeface="Clear Sans"/>
              </a:rPr>
              <a:t>yang ditetapkan oleh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Bupati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marL="506420" lvl="1" indent="-253210" algn="l">
              <a:lnSpc>
                <a:spcPts val="3283"/>
              </a:lnSpc>
              <a:buAutoNum type="arabicPeriod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Bukti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: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Kartu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Keluarga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(KK) yang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diterbitkan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paling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singkat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1 (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satu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)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tahun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per </a:t>
            </a:r>
            <a:r>
              <a:rPr lang="id-ID" sz="2345" spc="-44" dirty="0">
                <a:solidFill>
                  <a:srgbClr val="000000"/>
                </a:solidFill>
                <a:latin typeface="Clear Sans"/>
              </a:rPr>
              <a:t>1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Ju</a:t>
            </a:r>
            <a:r>
              <a:rPr lang="id-ID" sz="2345" spc="-44" dirty="0">
                <a:solidFill>
                  <a:srgbClr val="000000"/>
                </a:solidFill>
                <a:latin typeface="Clear Sans"/>
              </a:rPr>
              <a:t>l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i 2024.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9388" y="2913215"/>
            <a:ext cx="4476072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>
                <a:solidFill>
                  <a:srgbClr val="112D4E"/>
                </a:solidFill>
                <a:latin typeface="Barlow Bold"/>
              </a:rPr>
              <a:t>SASARAN</a:t>
            </a:r>
          </a:p>
        </p:txBody>
      </p:sp>
      <p:grpSp>
        <p:nvGrpSpPr>
          <p:cNvPr id="30" name="Group 30"/>
          <p:cNvGrpSpPr/>
          <p:nvPr/>
        </p:nvGrpSpPr>
        <p:grpSpPr>
          <a:xfrm rot="-10800000">
            <a:off x="5345991" y="1826516"/>
            <a:ext cx="8202730" cy="937688"/>
            <a:chOff x="0" y="0"/>
            <a:chExt cx="5970210" cy="682480"/>
          </a:xfrm>
        </p:grpSpPr>
        <p:sp>
          <p:nvSpPr>
            <p:cNvPr id="31" name="Freeform 31"/>
            <p:cNvSpPr/>
            <p:nvPr/>
          </p:nvSpPr>
          <p:spPr>
            <a:xfrm>
              <a:off x="4118" y="0"/>
              <a:ext cx="5961973" cy="682480"/>
            </a:xfrm>
            <a:custGeom>
              <a:avLst/>
              <a:gdLst/>
              <a:ahLst/>
              <a:cxnLst/>
              <a:rect l="l" t="t" r="r" b="b"/>
              <a:pathLst>
                <a:path w="5961973" h="682480">
                  <a:moveTo>
                    <a:pt x="217958" y="682480"/>
                  </a:moveTo>
                  <a:lnTo>
                    <a:pt x="5744015" y="682480"/>
                  </a:lnTo>
                  <a:cubicBezTo>
                    <a:pt x="5755214" y="682480"/>
                    <a:pt x="5765083" y="675121"/>
                    <a:pt x="5768278" y="664388"/>
                  </a:cubicBezTo>
                  <a:lnTo>
                    <a:pt x="5960705" y="18092"/>
                  </a:lnTo>
                  <a:cubicBezTo>
                    <a:pt x="5961973" y="13832"/>
                    <a:pt x="5961155" y="9224"/>
                    <a:pt x="5958499" y="5662"/>
                  </a:cubicBezTo>
                  <a:cubicBezTo>
                    <a:pt x="5955842" y="2099"/>
                    <a:pt x="5951659" y="0"/>
                    <a:pt x="5947215" y="0"/>
                  </a:cubicBezTo>
                  <a:lnTo>
                    <a:pt x="14758" y="0"/>
                  </a:lnTo>
                  <a:cubicBezTo>
                    <a:pt x="10314" y="0"/>
                    <a:pt x="6131" y="2099"/>
                    <a:pt x="3475" y="5662"/>
                  </a:cubicBezTo>
                  <a:cubicBezTo>
                    <a:pt x="818" y="9224"/>
                    <a:pt x="0" y="13832"/>
                    <a:pt x="1269" y="18092"/>
                  </a:cubicBezTo>
                  <a:lnTo>
                    <a:pt x="193695" y="664388"/>
                  </a:lnTo>
                  <a:cubicBezTo>
                    <a:pt x="196891" y="675121"/>
                    <a:pt x="206759" y="682480"/>
                    <a:pt x="217958" y="68248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127000" y="-38100"/>
              <a:ext cx="5716210" cy="720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2810771" y="6555633"/>
            <a:ext cx="3812326" cy="3305860"/>
            <a:chOff x="0" y="0"/>
            <a:chExt cx="6985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11769"/>
              <a:ext cx="698500" cy="789262"/>
            </a:xfrm>
            <a:custGeom>
              <a:avLst/>
              <a:gdLst/>
              <a:ahLst/>
              <a:cxnLst/>
              <a:rect l="l" t="t" r="r" b="b"/>
              <a:pathLst>
                <a:path w="698500" h="789262">
                  <a:moveTo>
                    <a:pt x="402224" y="19052"/>
                  </a:moveTo>
                  <a:lnTo>
                    <a:pt x="645526" y="160610"/>
                  </a:lnTo>
                  <a:cubicBezTo>
                    <a:pt x="678323" y="179692"/>
                    <a:pt x="698500" y="214774"/>
                    <a:pt x="698500" y="252719"/>
                  </a:cubicBezTo>
                  <a:lnTo>
                    <a:pt x="698500" y="536543"/>
                  </a:lnTo>
                  <a:cubicBezTo>
                    <a:pt x="698500" y="574488"/>
                    <a:pt x="678323" y="609570"/>
                    <a:pt x="645526" y="628652"/>
                  </a:cubicBezTo>
                  <a:lnTo>
                    <a:pt x="402224" y="770210"/>
                  </a:lnTo>
                  <a:cubicBezTo>
                    <a:pt x="369478" y="789262"/>
                    <a:pt x="329022" y="789262"/>
                    <a:pt x="296276" y="770210"/>
                  </a:cubicBezTo>
                  <a:lnTo>
                    <a:pt x="52974" y="628652"/>
                  </a:lnTo>
                  <a:cubicBezTo>
                    <a:pt x="20177" y="609570"/>
                    <a:pt x="0" y="574488"/>
                    <a:pt x="0" y="536543"/>
                  </a:cubicBezTo>
                  <a:lnTo>
                    <a:pt x="0" y="252719"/>
                  </a:lnTo>
                  <a:cubicBezTo>
                    <a:pt x="0" y="214774"/>
                    <a:pt x="20177" y="179692"/>
                    <a:pt x="52974" y="160610"/>
                  </a:cubicBezTo>
                  <a:lnTo>
                    <a:pt x="296276" y="19052"/>
                  </a:lnTo>
                  <a:cubicBezTo>
                    <a:pt x="329022" y="0"/>
                    <a:pt x="369478" y="0"/>
                    <a:pt x="402224" y="19052"/>
                  </a:cubicBezTo>
                  <a:close/>
                </a:path>
              </a:pathLst>
            </a:custGeom>
            <a:blipFill>
              <a:blip r:embed="rId4"/>
              <a:stretch>
                <a:fillRect l="-49669" r="-49669"/>
              </a:stretch>
            </a:blipFill>
          </p:spPr>
        </p:sp>
      </p:grpSp>
      <p:grpSp>
        <p:nvGrpSpPr>
          <p:cNvPr id="35" name="Group 35"/>
          <p:cNvGrpSpPr/>
          <p:nvPr/>
        </p:nvGrpSpPr>
        <p:grpSpPr>
          <a:xfrm>
            <a:off x="1236066" y="6898869"/>
            <a:ext cx="3945534" cy="3452625"/>
            <a:chOff x="0" y="0"/>
            <a:chExt cx="6985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11769"/>
              <a:ext cx="698500" cy="789262"/>
            </a:xfrm>
            <a:custGeom>
              <a:avLst/>
              <a:gdLst/>
              <a:ahLst/>
              <a:cxnLst/>
              <a:rect l="l" t="t" r="r" b="b"/>
              <a:pathLst>
                <a:path w="698500" h="789262">
                  <a:moveTo>
                    <a:pt x="402224" y="19052"/>
                  </a:moveTo>
                  <a:lnTo>
                    <a:pt x="645526" y="160610"/>
                  </a:lnTo>
                  <a:cubicBezTo>
                    <a:pt x="678323" y="179692"/>
                    <a:pt x="698500" y="214774"/>
                    <a:pt x="698500" y="252719"/>
                  </a:cubicBezTo>
                  <a:lnTo>
                    <a:pt x="698500" y="536543"/>
                  </a:lnTo>
                  <a:cubicBezTo>
                    <a:pt x="698500" y="574488"/>
                    <a:pt x="678323" y="609570"/>
                    <a:pt x="645526" y="628652"/>
                  </a:cubicBezTo>
                  <a:lnTo>
                    <a:pt x="402224" y="770210"/>
                  </a:lnTo>
                  <a:cubicBezTo>
                    <a:pt x="369478" y="789262"/>
                    <a:pt x="329022" y="789262"/>
                    <a:pt x="296276" y="770210"/>
                  </a:cubicBezTo>
                  <a:lnTo>
                    <a:pt x="52974" y="628652"/>
                  </a:lnTo>
                  <a:cubicBezTo>
                    <a:pt x="20177" y="609570"/>
                    <a:pt x="0" y="574488"/>
                    <a:pt x="0" y="536543"/>
                  </a:cubicBezTo>
                  <a:lnTo>
                    <a:pt x="0" y="252719"/>
                  </a:lnTo>
                  <a:cubicBezTo>
                    <a:pt x="0" y="214774"/>
                    <a:pt x="20177" y="179692"/>
                    <a:pt x="52974" y="160610"/>
                  </a:cubicBezTo>
                  <a:lnTo>
                    <a:pt x="296276" y="19052"/>
                  </a:lnTo>
                  <a:cubicBezTo>
                    <a:pt x="329022" y="0"/>
                    <a:pt x="369478" y="0"/>
                    <a:pt x="402224" y="19052"/>
                  </a:cubicBezTo>
                  <a:close/>
                </a:path>
              </a:pathLst>
            </a:custGeom>
            <a:blipFill>
              <a:blip r:embed="rId5"/>
              <a:stretch>
                <a:fillRect l="-24515" r="-24515"/>
              </a:stretch>
            </a:blipFill>
          </p:spPr>
        </p:sp>
      </p:grpSp>
      <p:sp>
        <p:nvSpPr>
          <p:cNvPr id="37" name="TextBox 37"/>
          <p:cNvSpPr txBox="1"/>
          <p:nvPr/>
        </p:nvSpPr>
        <p:spPr>
          <a:xfrm>
            <a:off x="5345991" y="620651"/>
            <a:ext cx="7940632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79"/>
              </a:lnSpc>
            </a:pPr>
            <a:r>
              <a:rPr lang="en-US" sz="8499" spc="-212">
                <a:solidFill>
                  <a:srgbClr val="112D4E"/>
                </a:solidFill>
                <a:latin typeface="Barlow Bold"/>
              </a:rPr>
              <a:t>JALUR ZONASI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470908" y="3333502"/>
            <a:ext cx="5052017" cy="631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3210" lvl="1" algn="l">
              <a:lnSpc>
                <a:spcPts val="3283"/>
              </a:lnSpc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Apabila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kurang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dari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1 (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satu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)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tahun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terjadi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perubahan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data KK (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tambah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berkurang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) yang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tidak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menyebabkan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perpindahan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domisili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maka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KK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tersebut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masih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dapat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digunakan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sebagai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dasar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seleksi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zonasi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disertai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dengan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id-ID" sz="2345" spc="-44" dirty="0">
                <a:solidFill>
                  <a:srgbClr val="000000"/>
                </a:solidFill>
                <a:latin typeface="Clear Sans"/>
              </a:rPr>
              <a:t>Surat keterangan dari DISDUKCAPIL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apabila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: </a:t>
            </a:r>
          </a:p>
          <a:p>
            <a:pPr marL="596110" lvl="1" indent="-342900" algn="l">
              <a:lnSpc>
                <a:spcPts val="3283"/>
              </a:lnSpc>
              <a:buFont typeface="Arial" panose="020B0604020202020204" pitchFamily="34" charset="0"/>
              <a:buChar char="•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bagi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perubahan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data (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penambahan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atau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pengurangan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anggota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keluarga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)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atau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rusak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;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atau</a:t>
            </a:r>
            <a:endParaRPr lang="en-US" sz="2345" spc="-44" dirty="0">
              <a:solidFill>
                <a:srgbClr val="000000"/>
              </a:solidFill>
              <a:latin typeface="Clear Sans"/>
            </a:endParaRPr>
          </a:p>
          <a:p>
            <a:pPr marL="506420" lvl="1" indent="-253210" algn="l">
              <a:lnSpc>
                <a:spcPts val="3283"/>
              </a:lnSpc>
              <a:buFont typeface="Arial"/>
              <a:buChar char="•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surat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keterangan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kehilangan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dari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kepolisian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apabila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KK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hilang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902948" y="2933833"/>
            <a:ext cx="4525483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>
                <a:solidFill>
                  <a:srgbClr val="112D4E"/>
                </a:solidFill>
                <a:latin typeface="Barlow Bold"/>
              </a:rPr>
              <a:t>KETENTUAN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021818" y="1903098"/>
            <a:ext cx="6588978" cy="736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4"/>
              </a:lnSpc>
            </a:pPr>
            <a:r>
              <a:rPr lang="en-US" sz="5226" dirty="0">
                <a:solidFill>
                  <a:srgbClr val="FFFFFF"/>
                </a:solidFill>
                <a:latin typeface="Barlow Bold"/>
              </a:rPr>
              <a:t>Minimal 5</a:t>
            </a:r>
            <a:r>
              <a:rPr lang="id-ID" sz="5226" dirty="0">
                <a:solidFill>
                  <a:srgbClr val="FFFFFF"/>
                </a:solidFill>
                <a:latin typeface="Barlow Bold"/>
              </a:rPr>
              <a:t>0</a:t>
            </a:r>
            <a:r>
              <a:rPr lang="en-US" sz="5226" dirty="0">
                <a:solidFill>
                  <a:srgbClr val="FFFFFF"/>
                </a:solidFill>
                <a:latin typeface="Barlow Bold"/>
              </a:rPr>
              <a:t>%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338470" y="3295286"/>
            <a:ext cx="4994672" cy="1611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6"/>
              </a:lnSpc>
            </a:pPr>
            <a:r>
              <a:rPr lang="en-US" sz="2319" spc="-44" dirty="0" err="1">
                <a:solidFill>
                  <a:srgbClr val="000000"/>
                </a:solidFill>
                <a:latin typeface="Clear Sans"/>
              </a:rPr>
              <a:t>Dalam</a:t>
            </a:r>
            <a:r>
              <a:rPr lang="en-US" sz="2319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19" spc="-44" dirty="0" err="1">
                <a:solidFill>
                  <a:srgbClr val="000000"/>
                </a:solidFill>
                <a:latin typeface="Clear Sans"/>
              </a:rPr>
              <a:t>hal</a:t>
            </a:r>
            <a:r>
              <a:rPr lang="en-US" sz="2319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19" spc="-44" dirty="0" err="1">
                <a:solidFill>
                  <a:srgbClr val="000000"/>
                </a:solidFill>
                <a:latin typeface="Clear Sans"/>
              </a:rPr>
              <a:t>perubahan</a:t>
            </a:r>
            <a:r>
              <a:rPr lang="en-US" sz="2319" spc="-44" dirty="0">
                <a:solidFill>
                  <a:srgbClr val="000000"/>
                </a:solidFill>
                <a:latin typeface="Clear Sans"/>
              </a:rPr>
              <a:t> KK </a:t>
            </a:r>
            <a:r>
              <a:rPr lang="en-US" sz="2319" spc="-44" dirty="0" err="1">
                <a:solidFill>
                  <a:srgbClr val="000000"/>
                </a:solidFill>
                <a:latin typeface="Clear Sans"/>
              </a:rPr>
              <a:t>karena</a:t>
            </a:r>
            <a:r>
              <a:rPr lang="en-US" sz="2319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19" spc="-44" dirty="0" err="1">
                <a:solidFill>
                  <a:srgbClr val="000000"/>
                </a:solidFill>
                <a:latin typeface="Clear Sans"/>
              </a:rPr>
              <a:t>perpindahan</a:t>
            </a:r>
            <a:r>
              <a:rPr lang="en-US" sz="2319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19" spc="-44" dirty="0" err="1">
                <a:solidFill>
                  <a:srgbClr val="000000"/>
                </a:solidFill>
                <a:latin typeface="Clear Sans"/>
              </a:rPr>
              <a:t>harus</a:t>
            </a:r>
            <a:r>
              <a:rPr lang="en-US" sz="2319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19" spc="-44" dirty="0" err="1">
                <a:solidFill>
                  <a:srgbClr val="000000"/>
                </a:solidFill>
                <a:latin typeface="Clear Sans"/>
              </a:rPr>
              <a:t>disertai</a:t>
            </a:r>
            <a:r>
              <a:rPr lang="en-US" sz="2319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19" spc="-44" dirty="0" err="1">
                <a:solidFill>
                  <a:srgbClr val="000000"/>
                </a:solidFill>
                <a:latin typeface="Clear Sans"/>
              </a:rPr>
              <a:t>dengan</a:t>
            </a:r>
            <a:r>
              <a:rPr lang="en-US" sz="2319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19" spc="-44" dirty="0" err="1">
                <a:solidFill>
                  <a:srgbClr val="000000"/>
                </a:solidFill>
                <a:latin typeface="Clear Sans"/>
              </a:rPr>
              <a:t>kepindahan</a:t>
            </a:r>
            <a:r>
              <a:rPr lang="en-US" sz="2319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19" spc="-44" dirty="0" err="1">
                <a:solidFill>
                  <a:srgbClr val="000000"/>
                </a:solidFill>
                <a:latin typeface="Clear Sans"/>
              </a:rPr>
              <a:t>domisili</a:t>
            </a:r>
            <a:r>
              <a:rPr lang="en-US" sz="2319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19" spc="-44" dirty="0" err="1">
                <a:solidFill>
                  <a:srgbClr val="000000"/>
                </a:solidFill>
                <a:latin typeface="Clear Sans"/>
              </a:rPr>
              <a:t>seluruh</a:t>
            </a:r>
            <a:r>
              <a:rPr lang="en-US" sz="2319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19" spc="-44" dirty="0" err="1">
                <a:solidFill>
                  <a:srgbClr val="000000"/>
                </a:solidFill>
                <a:latin typeface="Clear Sans"/>
              </a:rPr>
              <a:t>keluarga</a:t>
            </a:r>
            <a:r>
              <a:rPr lang="en-US" sz="2319" spc="-44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319" spc="-44" dirty="0" err="1">
                <a:solidFill>
                  <a:srgbClr val="000000"/>
                </a:solidFill>
                <a:latin typeface="Clear Sans"/>
              </a:rPr>
              <a:t>ada</a:t>
            </a:r>
            <a:r>
              <a:rPr lang="en-US" sz="2319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19" spc="-44" dirty="0" err="1">
                <a:solidFill>
                  <a:srgbClr val="000000"/>
                </a:solidFill>
                <a:latin typeface="Clear Sans"/>
              </a:rPr>
              <a:t>pada</a:t>
            </a:r>
            <a:r>
              <a:rPr lang="en-US" sz="2319" spc="-44" dirty="0">
                <a:solidFill>
                  <a:srgbClr val="000000"/>
                </a:solidFill>
                <a:latin typeface="Clear Sans"/>
              </a:rPr>
              <a:t> KK </a:t>
            </a:r>
            <a:r>
              <a:rPr lang="en-US" sz="2319" spc="-44" dirty="0" err="1">
                <a:solidFill>
                  <a:srgbClr val="000000"/>
                </a:solidFill>
                <a:latin typeface="Clear Sans"/>
              </a:rPr>
              <a:t>tersebut</a:t>
            </a:r>
            <a:r>
              <a:rPr lang="en-US" sz="2319" spc="-44" dirty="0">
                <a:solidFill>
                  <a:srgbClr val="000000"/>
                </a:solidFill>
                <a:latin typeface="Clear Sans"/>
              </a:rPr>
              <a:t>.</a:t>
            </a:r>
          </a:p>
        </p:txBody>
      </p:sp>
    </p:spTree>
  </p:cSld>
  <p:clrMapOvr>
    <a:masterClrMapping/>
  </p:clrMapOvr>
  <p:transition>
    <p:cover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0396" y="1028700"/>
            <a:ext cx="15697200" cy="1458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600" b="1" kern="0" dirty="0">
                <a:solidFill>
                  <a:srgbClr val="0070C0"/>
                </a:solidFill>
              </a:rPr>
              <a:t>KETENTUAN ZONA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33700"/>
            <a:ext cx="16861592" cy="670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0098" y="-66753"/>
            <a:ext cx="3727902" cy="2777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0600" y="-125302"/>
            <a:ext cx="2783790" cy="25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31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1492" y="7914782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3" y="0"/>
                </a:lnTo>
                <a:lnTo>
                  <a:pt x="407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699922" y="5143500"/>
            <a:ext cx="4559378" cy="5305457"/>
            <a:chOff x="0" y="0"/>
            <a:chExt cx="698500" cy="812800"/>
          </a:xfrm>
        </p:grpSpPr>
        <p:sp>
          <p:nvSpPr>
            <p:cNvPr id="4" name="Freeform 4"/>
            <p:cNvSpPr/>
            <p:nvPr/>
          </p:nvSpPr>
          <p:spPr>
            <a:xfrm rot="-5400000">
              <a:off x="-45381" y="57150"/>
              <a:ext cx="789262" cy="698500"/>
            </a:xfrm>
            <a:custGeom>
              <a:avLst/>
              <a:gdLst/>
              <a:ahLst/>
              <a:cxnLst/>
              <a:rect l="l" t="t" r="r" b="b"/>
              <a:pathLst>
                <a:path w="789262" h="698500">
                  <a:moveTo>
                    <a:pt x="770210" y="402224"/>
                  </a:moveTo>
                  <a:lnTo>
                    <a:pt x="628652" y="645526"/>
                  </a:lnTo>
                  <a:cubicBezTo>
                    <a:pt x="609570" y="678323"/>
                    <a:pt x="574488" y="698500"/>
                    <a:pt x="536543" y="698500"/>
                  </a:cubicBezTo>
                  <a:lnTo>
                    <a:pt x="252719" y="698500"/>
                  </a:lnTo>
                  <a:cubicBezTo>
                    <a:pt x="214774" y="698500"/>
                    <a:pt x="179692" y="678323"/>
                    <a:pt x="160610" y="645526"/>
                  </a:cubicBezTo>
                  <a:lnTo>
                    <a:pt x="19052" y="402224"/>
                  </a:lnTo>
                  <a:cubicBezTo>
                    <a:pt x="0" y="369478"/>
                    <a:pt x="0" y="329022"/>
                    <a:pt x="19052" y="296276"/>
                  </a:cubicBezTo>
                  <a:lnTo>
                    <a:pt x="160610" y="52974"/>
                  </a:lnTo>
                  <a:cubicBezTo>
                    <a:pt x="179692" y="20177"/>
                    <a:pt x="214774" y="0"/>
                    <a:pt x="252719" y="0"/>
                  </a:cubicBezTo>
                  <a:lnTo>
                    <a:pt x="536543" y="0"/>
                  </a:lnTo>
                  <a:cubicBezTo>
                    <a:pt x="574488" y="0"/>
                    <a:pt x="609570" y="20177"/>
                    <a:pt x="628652" y="52974"/>
                  </a:cubicBezTo>
                  <a:lnTo>
                    <a:pt x="770210" y="296276"/>
                  </a:lnTo>
                  <a:cubicBezTo>
                    <a:pt x="789262" y="329022"/>
                    <a:pt x="789262" y="369478"/>
                    <a:pt x="770210" y="402224"/>
                  </a:cubicBezTo>
                  <a:close/>
                </a:path>
              </a:pathLst>
            </a:custGeom>
            <a:blipFill>
              <a:blip r:embed="rId5"/>
              <a:stretch>
                <a:fillRect t="-721" b="-72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2610796" y="5884874"/>
            <a:ext cx="5108020" cy="5943877"/>
            <a:chOff x="0" y="0"/>
            <a:chExt cx="6985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10505"/>
              <a:ext cx="698500" cy="791790"/>
            </a:xfrm>
            <a:custGeom>
              <a:avLst/>
              <a:gdLst/>
              <a:ahLst/>
              <a:cxnLst/>
              <a:rect l="l" t="t" r="r" b="b"/>
              <a:pathLst>
                <a:path w="698500" h="791790">
                  <a:moveTo>
                    <a:pt x="396534" y="17006"/>
                  </a:moveTo>
                  <a:lnTo>
                    <a:pt x="651216" y="165184"/>
                  </a:lnTo>
                  <a:cubicBezTo>
                    <a:pt x="680490" y="182217"/>
                    <a:pt x="698500" y="213531"/>
                    <a:pt x="698500" y="247400"/>
                  </a:cubicBezTo>
                  <a:lnTo>
                    <a:pt x="698500" y="544390"/>
                  </a:lnTo>
                  <a:cubicBezTo>
                    <a:pt x="698500" y="578259"/>
                    <a:pt x="680490" y="609573"/>
                    <a:pt x="651216" y="626606"/>
                  </a:cubicBezTo>
                  <a:lnTo>
                    <a:pt x="396534" y="774784"/>
                  </a:lnTo>
                  <a:cubicBezTo>
                    <a:pt x="367305" y="791790"/>
                    <a:pt x="331195" y="791790"/>
                    <a:pt x="301966" y="774784"/>
                  </a:cubicBezTo>
                  <a:lnTo>
                    <a:pt x="47284" y="626606"/>
                  </a:lnTo>
                  <a:cubicBezTo>
                    <a:pt x="18010" y="609573"/>
                    <a:pt x="0" y="578259"/>
                    <a:pt x="0" y="544390"/>
                  </a:cubicBezTo>
                  <a:lnTo>
                    <a:pt x="0" y="247400"/>
                  </a:lnTo>
                  <a:cubicBezTo>
                    <a:pt x="0" y="213531"/>
                    <a:pt x="18010" y="182217"/>
                    <a:pt x="47284" y="165184"/>
                  </a:cubicBezTo>
                  <a:lnTo>
                    <a:pt x="301966" y="17006"/>
                  </a:lnTo>
                  <a:cubicBezTo>
                    <a:pt x="331195" y="0"/>
                    <a:pt x="367305" y="0"/>
                    <a:pt x="396534" y="17006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id="7" name="TextBox 7"/>
          <p:cNvSpPr txBox="1"/>
          <p:nvPr/>
        </p:nvSpPr>
        <p:spPr>
          <a:xfrm>
            <a:off x="1665793" y="3729773"/>
            <a:ext cx="5923947" cy="5745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7570" lvl="1" indent="-218785" algn="l">
              <a:lnSpc>
                <a:spcPts val="2837"/>
              </a:lnSpc>
              <a:buAutoNum type="arabicPeriod"/>
            </a:pP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Keluarga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kurang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mampu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dibuktikan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dengan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:</a:t>
            </a:r>
          </a:p>
          <a:p>
            <a:pPr marL="875140" lvl="2" indent="-291713" algn="l">
              <a:lnSpc>
                <a:spcPts val="2837"/>
              </a:lnSpc>
              <a:buFont typeface="Arial"/>
              <a:buChar char="⚬"/>
            </a:pP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Kartu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Program Indonesia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Pintar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(PIP) yang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diterbitkan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oleh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Kementerian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terdata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dalam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Dapodik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masih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aktif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di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Aplikasi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Sipintar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;</a:t>
            </a:r>
          </a:p>
          <a:p>
            <a:pPr marL="875140" lvl="2" indent="-291713" algn="l">
              <a:lnSpc>
                <a:spcPts val="2837"/>
              </a:lnSpc>
              <a:buFont typeface="Arial"/>
              <a:buChar char="⚬"/>
            </a:pP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Kartu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Program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Keluarga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Harapan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(PKH) yang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diterbitkan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oleh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kementerian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menyelenggarakan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urusan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pemerintahan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di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bidang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sosial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terdata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dalam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DTKS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Dinas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Sosial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marL="437570" lvl="1" indent="-218785" algn="l">
              <a:lnSpc>
                <a:spcPts val="2837"/>
              </a:lnSpc>
              <a:buAutoNum type="arabicPeriod"/>
            </a:pP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Anak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panti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asuhan</a:t>
            </a:r>
            <a:r>
              <a:rPr lang="id-ID" sz="2400" spc="-38" dirty="0">
                <a:solidFill>
                  <a:srgbClr val="000000"/>
                </a:solidFill>
                <a:latin typeface="Clear Sans"/>
              </a:rPr>
              <a:t> dengan surat keterangan dari DINSOS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anak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penyandang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disabilitas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id-ID" sz="2400" spc="-38" dirty="0">
                <a:solidFill>
                  <a:srgbClr val="000000"/>
                </a:solidFill>
                <a:latin typeface="Clear Sans"/>
              </a:rPr>
              <a:t>direkomendasikan </a:t>
            </a:r>
            <a:r>
              <a:rPr lang="en-US" sz="2400" spc="-38" dirty="0" err="1">
                <a:solidFill>
                  <a:srgbClr val="000000"/>
                </a:solidFill>
                <a:latin typeface="Clear Sans"/>
              </a:rPr>
              <a:t>oleh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id-ID" sz="2400" spc="-38" dirty="0">
                <a:solidFill>
                  <a:srgbClr val="000000"/>
                </a:solidFill>
                <a:latin typeface="Clear Sans"/>
              </a:rPr>
              <a:t>Unit Layanan </a:t>
            </a:r>
            <a:r>
              <a:rPr lang="id-ID" sz="2400" spc="-38" dirty="0" err="1">
                <a:solidFill>
                  <a:srgbClr val="000000"/>
                </a:solidFill>
                <a:latin typeface="Clear Sans"/>
              </a:rPr>
              <a:t>Disabilitas</a:t>
            </a:r>
            <a:r>
              <a:rPr lang="en-US" sz="2400" spc="-38" dirty="0">
                <a:solidFill>
                  <a:srgbClr val="000000"/>
                </a:solidFill>
                <a:latin typeface="Clear Sans"/>
              </a:rPr>
              <a:t>(ULD)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33187" y="3146387"/>
            <a:ext cx="4476072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>
                <a:solidFill>
                  <a:srgbClr val="112D4E"/>
                </a:solidFill>
                <a:latin typeface="Barlow Bold"/>
              </a:rPr>
              <a:t>SASARAN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847548" y="-1968163"/>
            <a:ext cx="7573225" cy="6508240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862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5198104" y="-1968163"/>
            <a:ext cx="7573225" cy="6508240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862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557252" y="-1309297"/>
            <a:ext cx="6172867" cy="5304807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4488400" y="-1309297"/>
            <a:ext cx="6172867" cy="5304807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15401426" y="-1548695"/>
            <a:ext cx="3715747" cy="4323778"/>
            <a:chOff x="0" y="0"/>
            <a:chExt cx="6985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-930682" y="-1548695"/>
            <a:ext cx="3715747" cy="4323778"/>
            <a:chOff x="0" y="0"/>
            <a:chExt cx="6985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 rot="-10800000">
            <a:off x="5345991" y="1826516"/>
            <a:ext cx="8202730" cy="937688"/>
            <a:chOff x="0" y="0"/>
            <a:chExt cx="5970210" cy="682480"/>
          </a:xfrm>
        </p:grpSpPr>
        <p:sp>
          <p:nvSpPr>
            <p:cNvPr id="28" name="Freeform 28"/>
            <p:cNvSpPr/>
            <p:nvPr/>
          </p:nvSpPr>
          <p:spPr>
            <a:xfrm>
              <a:off x="4118" y="0"/>
              <a:ext cx="5961973" cy="682480"/>
            </a:xfrm>
            <a:custGeom>
              <a:avLst/>
              <a:gdLst/>
              <a:ahLst/>
              <a:cxnLst/>
              <a:rect l="l" t="t" r="r" b="b"/>
              <a:pathLst>
                <a:path w="5961973" h="682480">
                  <a:moveTo>
                    <a:pt x="217958" y="682480"/>
                  </a:moveTo>
                  <a:lnTo>
                    <a:pt x="5744015" y="682480"/>
                  </a:lnTo>
                  <a:cubicBezTo>
                    <a:pt x="5755214" y="682480"/>
                    <a:pt x="5765083" y="675121"/>
                    <a:pt x="5768278" y="664388"/>
                  </a:cubicBezTo>
                  <a:lnTo>
                    <a:pt x="5960705" y="18092"/>
                  </a:lnTo>
                  <a:cubicBezTo>
                    <a:pt x="5961973" y="13832"/>
                    <a:pt x="5961155" y="9224"/>
                    <a:pt x="5958499" y="5662"/>
                  </a:cubicBezTo>
                  <a:cubicBezTo>
                    <a:pt x="5955842" y="2099"/>
                    <a:pt x="5951659" y="0"/>
                    <a:pt x="5947215" y="0"/>
                  </a:cubicBezTo>
                  <a:lnTo>
                    <a:pt x="14758" y="0"/>
                  </a:lnTo>
                  <a:cubicBezTo>
                    <a:pt x="10314" y="0"/>
                    <a:pt x="6131" y="2099"/>
                    <a:pt x="3475" y="5662"/>
                  </a:cubicBezTo>
                  <a:cubicBezTo>
                    <a:pt x="818" y="9224"/>
                    <a:pt x="0" y="13832"/>
                    <a:pt x="1269" y="18092"/>
                  </a:cubicBezTo>
                  <a:lnTo>
                    <a:pt x="193695" y="664388"/>
                  </a:lnTo>
                  <a:cubicBezTo>
                    <a:pt x="196891" y="675121"/>
                    <a:pt x="206759" y="682480"/>
                    <a:pt x="217958" y="68248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127000" y="-38100"/>
              <a:ext cx="5716210" cy="720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885117" y="6204084"/>
            <a:ext cx="4559378" cy="5305457"/>
            <a:chOff x="0" y="0"/>
            <a:chExt cx="6985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11769"/>
              <a:ext cx="698500" cy="789262"/>
            </a:xfrm>
            <a:custGeom>
              <a:avLst/>
              <a:gdLst/>
              <a:ahLst/>
              <a:cxnLst/>
              <a:rect l="l" t="t" r="r" b="b"/>
              <a:pathLst>
                <a:path w="698500" h="789262">
                  <a:moveTo>
                    <a:pt x="402224" y="19052"/>
                  </a:moveTo>
                  <a:lnTo>
                    <a:pt x="645526" y="160610"/>
                  </a:lnTo>
                  <a:cubicBezTo>
                    <a:pt x="678323" y="179692"/>
                    <a:pt x="698500" y="214774"/>
                    <a:pt x="698500" y="252719"/>
                  </a:cubicBezTo>
                  <a:lnTo>
                    <a:pt x="698500" y="536543"/>
                  </a:lnTo>
                  <a:cubicBezTo>
                    <a:pt x="698500" y="574488"/>
                    <a:pt x="678323" y="609570"/>
                    <a:pt x="645526" y="628652"/>
                  </a:cubicBezTo>
                  <a:lnTo>
                    <a:pt x="402224" y="770210"/>
                  </a:lnTo>
                  <a:cubicBezTo>
                    <a:pt x="369478" y="789262"/>
                    <a:pt x="329022" y="789262"/>
                    <a:pt x="296276" y="770210"/>
                  </a:cubicBezTo>
                  <a:lnTo>
                    <a:pt x="52974" y="628652"/>
                  </a:lnTo>
                  <a:cubicBezTo>
                    <a:pt x="20177" y="609570"/>
                    <a:pt x="0" y="574488"/>
                    <a:pt x="0" y="536543"/>
                  </a:cubicBezTo>
                  <a:lnTo>
                    <a:pt x="0" y="252719"/>
                  </a:lnTo>
                  <a:cubicBezTo>
                    <a:pt x="0" y="214774"/>
                    <a:pt x="20177" y="179692"/>
                    <a:pt x="52974" y="160610"/>
                  </a:cubicBezTo>
                  <a:lnTo>
                    <a:pt x="296276" y="19052"/>
                  </a:lnTo>
                  <a:cubicBezTo>
                    <a:pt x="329022" y="0"/>
                    <a:pt x="369478" y="0"/>
                    <a:pt x="402224" y="19052"/>
                  </a:cubicBezTo>
                  <a:close/>
                </a:path>
              </a:pathLst>
            </a:custGeom>
            <a:blipFill>
              <a:blip r:embed="rId6"/>
              <a:stretch>
                <a:fillRect l="-5815" r="-5815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5345991" y="620651"/>
            <a:ext cx="7940632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79"/>
              </a:lnSpc>
            </a:pPr>
            <a:r>
              <a:rPr lang="en-US" sz="8499" spc="-212">
                <a:solidFill>
                  <a:srgbClr val="112D4E"/>
                </a:solidFill>
                <a:latin typeface="Barlow Bold"/>
              </a:rPr>
              <a:t>JALUR AFIRMASI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968783" y="3768113"/>
            <a:ext cx="5052017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420" lvl="1" indent="-253210" algn="l">
              <a:lnSpc>
                <a:spcPts val="3283"/>
              </a:lnSpc>
              <a:buAutoNum type="arabicPeriod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afirmasi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tidak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memandang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zona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.</a:t>
            </a:r>
            <a:endParaRPr lang="id-ID" sz="2345" spc="-44" dirty="0">
              <a:solidFill>
                <a:srgbClr val="000000"/>
              </a:solidFill>
              <a:latin typeface="Clear Sans"/>
            </a:endParaRPr>
          </a:p>
          <a:p>
            <a:pPr marL="506420" lvl="1" indent="-253210" algn="l">
              <a:lnSpc>
                <a:spcPts val="3283"/>
              </a:lnSpc>
              <a:buAutoNum type="arabicPeriod"/>
            </a:pPr>
            <a:r>
              <a:rPr lang="id-ID" sz="2345" spc="-44" dirty="0">
                <a:solidFill>
                  <a:srgbClr val="000000"/>
                </a:solidFill>
                <a:latin typeface="Clear Sans"/>
              </a:rPr>
              <a:t> Berdomisili di Kecamatan SMP yang dituju.</a:t>
            </a:r>
            <a:endParaRPr lang="en-US" sz="2345" spc="-44" dirty="0">
              <a:solidFill>
                <a:srgbClr val="000000"/>
              </a:solidFill>
              <a:latin typeface="Clear Sans"/>
            </a:endParaRPr>
          </a:p>
          <a:p>
            <a:pPr marL="506420" lvl="1" indent="-253210" algn="l">
              <a:lnSpc>
                <a:spcPts val="3283"/>
              </a:lnSpc>
              <a:buAutoNum type="arabicPeriod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Apabila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kuota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afirmasi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tidak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terpenuhi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maka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sisa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kuota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dialihkan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zonasi</a:t>
            </a:r>
            <a:endParaRPr lang="en-US" sz="2345" spc="-44" dirty="0">
              <a:solidFill>
                <a:srgbClr val="000000"/>
              </a:solidFill>
              <a:latin typeface="Clear Sans"/>
            </a:endParaRPr>
          </a:p>
          <a:p>
            <a:pPr algn="l">
              <a:lnSpc>
                <a:spcPts val="3283"/>
              </a:lnSpc>
            </a:pPr>
            <a:endParaRPr lang="en-US" sz="2345" spc="-44" dirty="0">
              <a:solidFill>
                <a:srgbClr val="000000"/>
              </a:solidFill>
              <a:latin typeface="Clear Sa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9284409" y="3146387"/>
            <a:ext cx="4525483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 dirty="0">
                <a:solidFill>
                  <a:srgbClr val="112D4E"/>
                </a:solidFill>
                <a:latin typeface="Barlow Bold"/>
              </a:rPr>
              <a:t>KETENTUAN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021818" y="1903098"/>
            <a:ext cx="6588978" cy="736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4"/>
              </a:lnSpc>
            </a:pPr>
            <a:r>
              <a:rPr lang="id-ID" sz="5226" dirty="0">
                <a:solidFill>
                  <a:srgbClr val="FFFFFF"/>
                </a:solidFill>
                <a:latin typeface="Barlow Bold"/>
              </a:rPr>
              <a:t>Minimal 15</a:t>
            </a:r>
            <a:r>
              <a:rPr lang="en-US" sz="5226" dirty="0">
                <a:solidFill>
                  <a:srgbClr val="FFFFFF"/>
                </a:solidFill>
                <a:latin typeface="Barlow Bold"/>
              </a:rPr>
              <a:t>% </a:t>
            </a:r>
          </a:p>
        </p:txBody>
      </p:sp>
    </p:spTree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88294" y="6798797"/>
            <a:ext cx="4159450" cy="2752800"/>
          </a:xfrm>
          <a:custGeom>
            <a:avLst/>
            <a:gdLst/>
            <a:ahLst/>
            <a:cxnLst/>
            <a:rect l="l" t="t" r="r" b="b"/>
            <a:pathLst>
              <a:path w="4159450" h="2752800">
                <a:moveTo>
                  <a:pt x="0" y="0"/>
                </a:moveTo>
                <a:lnTo>
                  <a:pt x="4159450" y="0"/>
                </a:lnTo>
                <a:lnTo>
                  <a:pt x="4159450" y="2752800"/>
                </a:lnTo>
                <a:lnTo>
                  <a:pt x="0" y="2752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3001936">
            <a:off x="16106385" y="6955572"/>
            <a:ext cx="5108020" cy="5943877"/>
            <a:chOff x="0" y="0"/>
            <a:chExt cx="6985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10505"/>
              <a:ext cx="698500" cy="791790"/>
            </a:xfrm>
            <a:custGeom>
              <a:avLst/>
              <a:gdLst/>
              <a:ahLst/>
              <a:cxnLst/>
              <a:rect l="l" t="t" r="r" b="b"/>
              <a:pathLst>
                <a:path w="698500" h="791790">
                  <a:moveTo>
                    <a:pt x="396534" y="17006"/>
                  </a:moveTo>
                  <a:lnTo>
                    <a:pt x="651216" y="165184"/>
                  </a:lnTo>
                  <a:cubicBezTo>
                    <a:pt x="680490" y="182217"/>
                    <a:pt x="698500" y="213531"/>
                    <a:pt x="698500" y="247400"/>
                  </a:cubicBezTo>
                  <a:lnTo>
                    <a:pt x="698500" y="544390"/>
                  </a:lnTo>
                  <a:cubicBezTo>
                    <a:pt x="698500" y="578259"/>
                    <a:pt x="680490" y="609573"/>
                    <a:pt x="651216" y="626606"/>
                  </a:cubicBezTo>
                  <a:lnTo>
                    <a:pt x="396534" y="774784"/>
                  </a:lnTo>
                  <a:cubicBezTo>
                    <a:pt x="367305" y="791790"/>
                    <a:pt x="331195" y="791790"/>
                    <a:pt x="301966" y="774784"/>
                  </a:cubicBezTo>
                  <a:lnTo>
                    <a:pt x="47284" y="626606"/>
                  </a:lnTo>
                  <a:cubicBezTo>
                    <a:pt x="18010" y="609573"/>
                    <a:pt x="0" y="578259"/>
                    <a:pt x="0" y="544390"/>
                  </a:cubicBezTo>
                  <a:lnTo>
                    <a:pt x="0" y="247400"/>
                  </a:lnTo>
                  <a:cubicBezTo>
                    <a:pt x="0" y="213531"/>
                    <a:pt x="18010" y="182217"/>
                    <a:pt x="47284" y="165184"/>
                  </a:cubicBezTo>
                  <a:lnTo>
                    <a:pt x="301966" y="17006"/>
                  </a:lnTo>
                  <a:cubicBezTo>
                    <a:pt x="331195" y="0"/>
                    <a:pt x="367305" y="0"/>
                    <a:pt x="396534" y="17006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5847548" y="-1968163"/>
            <a:ext cx="7573225" cy="6508240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862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537423" y="3503202"/>
            <a:ext cx="4559255" cy="3017398"/>
          </a:xfrm>
          <a:custGeom>
            <a:avLst/>
            <a:gdLst/>
            <a:ahLst/>
            <a:cxnLst/>
            <a:rect l="l" t="t" r="r" b="b"/>
            <a:pathLst>
              <a:path w="4559255" h="3017398">
                <a:moveTo>
                  <a:pt x="0" y="0"/>
                </a:moveTo>
                <a:lnTo>
                  <a:pt x="4559255" y="0"/>
                </a:lnTo>
                <a:lnTo>
                  <a:pt x="4559255" y="3017397"/>
                </a:lnTo>
                <a:lnTo>
                  <a:pt x="0" y="30173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5198104" y="-1968163"/>
            <a:ext cx="7573225" cy="6508240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862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580286" y="6672999"/>
            <a:ext cx="4680957" cy="3097943"/>
          </a:xfrm>
          <a:custGeom>
            <a:avLst/>
            <a:gdLst/>
            <a:ahLst/>
            <a:cxnLst/>
            <a:rect l="l" t="t" r="r" b="b"/>
            <a:pathLst>
              <a:path w="4680957" h="3097943">
                <a:moveTo>
                  <a:pt x="0" y="0"/>
                </a:moveTo>
                <a:lnTo>
                  <a:pt x="4680957" y="0"/>
                </a:lnTo>
                <a:lnTo>
                  <a:pt x="4680957" y="3097943"/>
                </a:lnTo>
                <a:lnTo>
                  <a:pt x="0" y="30979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6557252" y="-1309297"/>
            <a:ext cx="6172867" cy="5304807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4488400" y="-1309297"/>
            <a:ext cx="6172867" cy="5304807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10800000">
            <a:off x="15401426" y="-1548695"/>
            <a:ext cx="3715747" cy="4323778"/>
            <a:chOff x="0" y="0"/>
            <a:chExt cx="6985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10800000">
            <a:off x="-930682" y="-1548695"/>
            <a:ext cx="3715747" cy="4323778"/>
            <a:chOff x="0" y="0"/>
            <a:chExt cx="6985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10800000">
            <a:off x="5214942" y="1642151"/>
            <a:ext cx="8202730" cy="937688"/>
            <a:chOff x="0" y="0"/>
            <a:chExt cx="5970210" cy="682480"/>
          </a:xfrm>
        </p:grpSpPr>
        <p:sp>
          <p:nvSpPr>
            <p:cNvPr id="26" name="Freeform 26"/>
            <p:cNvSpPr/>
            <p:nvPr/>
          </p:nvSpPr>
          <p:spPr>
            <a:xfrm>
              <a:off x="4118" y="0"/>
              <a:ext cx="5961973" cy="682480"/>
            </a:xfrm>
            <a:custGeom>
              <a:avLst/>
              <a:gdLst/>
              <a:ahLst/>
              <a:cxnLst/>
              <a:rect l="l" t="t" r="r" b="b"/>
              <a:pathLst>
                <a:path w="5961973" h="682480">
                  <a:moveTo>
                    <a:pt x="217958" y="682480"/>
                  </a:moveTo>
                  <a:lnTo>
                    <a:pt x="5744015" y="682480"/>
                  </a:lnTo>
                  <a:cubicBezTo>
                    <a:pt x="5755214" y="682480"/>
                    <a:pt x="5765083" y="675121"/>
                    <a:pt x="5768278" y="664388"/>
                  </a:cubicBezTo>
                  <a:lnTo>
                    <a:pt x="5960705" y="18092"/>
                  </a:lnTo>
                  <a:cubicBezTo>
                    <a:pt x="5961973" y="13832"/>
                    <a:pt x="5961155" y="9224"/>
                    <a:pt x="5958499" y="5662"/>
                  </a:cubicBezTo>
                  <a:cubicBezTo>
                    <a:pt x="5955842" y="2099"/>
                    <a:pt x="5951659" y="0"/>
                    <a:pt x="5947215" y="0"/>
                  </a:cubicBezTo>
                  <a:lnTo>
                    <a:pt x="14758" y="0"/>
                  </a:lnTo>
                  <a:cubicBezTo>
                    <a:pt x="10314" y="0"/>
                    <a:pt x="6131" y="2099"/>
                    <a:pt x="3475" y="5662"/>
                  </a:cubicBezTo>
                  <a:cubicBezTo>
                    <a:pt x="818" y="9224"/>
                    <a:pt x="0" y="13832"/>
                    <a:pt x="1269" y="18092"/>
                  </a:cubicBezTo>
                  <a:lnTo>
                    <a:pt x="193695" y="664388"/>
                  </a:lnTo>
                  <a:cubicBezTo>
                    <a:pt x="196891" y="675121"/>
                    <a:pt x="206759" y="682480"/>
                    <a:pt x="217958" y="68248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127000" y="-38100"/>
              <a:ext cx="5716210" cy="720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8576513" y="4671823"/>
            <a:ext cx="2067627" cy="943355"/>
          </a:xfrm>
          <a:custGeom>
            <a:avLst/>
            <a:gdLst/>
            <a:ahLst/>
            <a:cxnLst/>
            <a:rect l="l" t="t" r="r" b="b"/>
            <a:pathLst>
              <a:path w="2067627" h="943355">
                <a:moveTo>
                  <a:pt x="0" y="0"/>
                </a:moveTo>
                <a:lnTo>
                  <a:pt x="2067627" y="0"/>
                </a:lnTo>
                <a:lnTo>
                  <a:pt x="2067627" y="943354"/>
                </a:lnTo>
                <a:lnTo>
                  <a:pt x="0" y="9433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797113" y="7524750"/>
            <a:ext cx="1847027" cy="842706"/>
          </a:xfrm>
          <a:custGeom>
            <a:avLst/>
            <a:gdLst/>
            <a:ahLst/>
            <a:cxnLst/>
            <a:rect l="l" t="t" r="r" b="b"/>
            <a:pathLst>
              <a:path w="1847027" h="842706">
                <a:moveTo>
                  <a:pt x="0" y="0"/>
                </a:moveTo>
                <a:lnTo>
                  <a:pt x="1847027" y="0"/>
                </a:lnTo>
                <a:lnTo>
                  <a:pt x="1847027" y="842706"/>
                </a:lnTo>
                <a:lnTo>
                  <a:pt x="0" y="8427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1288294" y="3695452"/>
            <a:ext cx="4559255" cy="3017398"/>
          </a:xfrm>
          <a:custGeom>
            <a:avLst/>
            <a:gdLst/>
            <a:ahLst/>
            <a:cxnLst/>
            <a:rect l="l" t="t" r="r" b="b"/>
            <a:pathLst>
              <a:path w="4559255" h="3017398">
                <a:moveTo>
                  <a:pt x="0" y="0"/>
                </a:moveTo>
                <a:lnTo>
                  <a:pt x="4559254" y="0"/>
                </a:lnTo>
                <a:lnTo>
                  <a:pt x="4559254" y="3017398"/>
                </a:lnTo>
                <a:lnTo>
                  <a:pt x="0" y="3017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 rot="-3001936">
            <a:off x="-2283903" y="7934651"/>
            <a:ext cx="5108020" cy="5943877"/>
            <a:chOff x="0" y="0"/>
            <a:chExt cx="6985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10505"/>
              <a:ext cx="698500" cy="791790"/>
            </a:xfrm>
            <a:custGeom>
              <a:avLst/>
              <a:gdLst/>
              <a:ahLst/>
              <a:cxnLst/>
              <a:rect l="l" t="t" r="r" b="b"/>
              <a:pathLst>
                <a:path w="698500" h="791790">
                  <a:moveTo>
                    <a:pt x="396534" y="17006"/>
                  </a:moveTo>
                  <a:lnTo>
                    <a:pt x="651216" y="165184"/>
                  </a:lnTo>
                  <a:cubicBezTo>
                    <a:pt x="680490" y="182217"/>
                    <a:pt x="698500" y="213531"/>
                    <a:pt x="698500" y="247400"/>
                  </a:cubicBezTo>
                  <a:lnTo>
                    <a:pt x="698500" y="544390"/>
                  </a:lnTo>
                  <a:cubicBezTo>
                    <a:pt x="698500" y="578259"/>
                    <a:pt x="680490" y="609573"/>
                    <a:pt x="651216" y="626606"/>
                  </a:cubicBezTo>
                  <a:lnTo>
                    <a:pt x="396534" y="774784"/>
                  </a:lnTo>
                  <a:cubicBezTo>
                    <a:pt x="367305" y="791790"/>
                    <a:pt x="331195" y="791790"/>
                    <a:pt x="301966" y="774784"/>
                  </a:cubicBezTo>
                  <a:lnTo>
                    <a:pt x="47284" y="626606"/>
                  </a:lnTo>
                  <a:cubicBezTo>
                    <a:pt x="18010" y="609573"/>
                    <a:pt x="0" y="578259"/>
                    <a:pt x="0" y="544390"/>
                  </a:cubicBezTo>
                  <a:lnTo>
                    <a:pt x="0" y="247400"/>
                  </a:lnTo>
                  <a:cubicBezTo>
                    <a:pt x="0" y="213531"/>
                    <a:pt x="18010" y="182217"/>
                    <a:pt x="47284" y="165184"/>
                  </a:cubicBezTo>
                  <a:lnTo>
                    <a:pt x="301966" y="17006"/>
                  </a:lnTo>
                  <a:cubicBezTo>
                    <a:pt x="331195" y="0"/>
                    <a:pt x="367305" y="0"/>
                    <a:pt x="396534" y="17006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33" name="Group 33"/>
          <p:cNvGrpSpPr/>
          <p:nvPr/>
        </p:nvGrpSpPr>
        <p:grpSpPr>
          <a:xfrm rot="-10800000">
            <a:off x="-2031280" y="6520599"/>
            <a:ext cx="3715747" cy="4323778"/>
            <a:chOff x="0" y="0"/>
            <a:chExt cx="6985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 rot="-10800000">
            <a:off x="16557512" y="5952324"/>
            <a:ext cx="3715747" cy="4323778"/>
            <a:chOff x="0" y="0"/>
            <a:chExt cx="6985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-1201012" y="7713542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3" y="0"/>
                </a:lnTo>
                <a:lnTo>
                  <a:pt x="407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5852662" y="7494197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3" y="0"/>
                </a:lnTo>
                <a:lnTo>
                  <a:pt x="407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3119529" y="2913033"/>
            <a:ext cx="4476072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>
                <a:solidFill>
                  <a:srgbClr val="112D4E"/>
                </a:solidFill>
                <a:latin typeface="Barlow Bold"/>
              </a:rPr>
              <a:t>SASARAN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409781" y="3850051"/>
            <a:ext cx="4766682" cy="504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420" lvl="1" indent="-253210" algn="l">
              <a:lnSpc>
                <a:spcPts val="3283"/>
              </a:lnSpc>
              <a:buFont typeface="Arial"/>
              <a:buChar char="•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ini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diperuntukkan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bagi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mengikuti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orang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tua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wali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mengalami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perpindahan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tugas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dinas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perusahaan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minimal </a:t>
            </a:r>
            <a:r>
              <a:rPr lang="en-US" sz="2345" spc="-44" dirty="0" err="1">
                <a:solidFill>
                  <a:srgbClr val="000000"/>
                </a:solidFill>
                <a:latin typeface="Clear Sans Bold"/>
              </a:rPr>
              <a:t>antarkabupaten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5" spc="-44" dirty="0" err="1">
                <a:solidFill>
                  <a:srgbClr val="000000"/>
                </a:solidFill>
                <a:latin typeface="Clear Sans Bold"/>
              </a:rPr>
              <a:t>kota</a:t>
            </a:r>
            <a:endParaRPr lang="en-US" sz="2345" spc="-44" dirty="0">
              <a:solidFill>
                <a:srgbClr val="000000"/>
              </a:solidFill>
              <a:latin typeface="Clear Sans Bold"/>
            </a:endParaRPr>
          </a:p>
          <a:p>
            <a:pPr algn="l">
              <a:lnSpc>
                <a:spcPts val="3283"/>
              </a:lnSpc>
            </a:pPr>
            <a:endParaRPr lang="en-US" sz="2345" spc="-44" dirty="0">
              <a:solidFill>
                <a:srgbClr val="000000"/>
              </a:solidFill>
              <a:latin typeface="Clear Sans Bold"/>
            </a:endParaRPr>
          </a:p>
          <a:p>
            <a:pPr algn="l">
              <a:lnSpc>
                <a:spcPts val="3283"/>
              </a:lnSpc>
            </a:pPr>
            <a:endParaRPr lang="en-US" sz="2345" spc="-44" dirty="0">
              <a:solidFill>
                <a:srgbClr val="000000"/>
              </a:solidFill>
              <a:latin typeface="Clear Sans Bold"/>
            </a:endParaRPr>
          </a:p>
          <a:p>
            <a:pPr marL="506420" lvl="1" indent="-253210" algn="l">
              <a:lnSpc>
                <a:spcPts val="3283"/>
              </a:lnSpc>
              <a:buFont typeface="Arial"/>
              <a:buChar char="•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Anak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Pendidik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tenaga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kependidikan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 yang orang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tua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wali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bertugas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di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sama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.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237127" y="750488"/>
            <a:ext cx="11813745" cy="70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44"/>
              </a:lnSpc>
            </a:pPr>
            <a:r>
              <a:rPr lang="en-US" sz="5040" spc="-126">
                <a:solidFill>
                  <a:srgbClr val="112D4E"/>
                </a:solidFill>
                <a:latin typeface="Barlow Bold"/>
              </a:rPr>
              <a:t>JALUR PERPINDAHAN TUGAS ORTU/WALI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177540" y="4100926"/>
            <a:ext cx="4675122" cy="377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420" lvl="1" indent="-253210" algn="l">
              <a:lnSpc>
                <a:spcPts val="3283"/>
              </a:lnSpc>
              <a:buFont typeface="Arial"/>
              <a:buChar char="•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surat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penugasan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dari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instansi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lembaga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perusahaan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mempekerjakan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paling lama 1 (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satu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)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tahun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sebelum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tanggal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id-ID" sz="2345" spc="-44" dirty="0">
                <a:solidFill>
                  <a:srgbClr val="000000"/>
                </a:solidFill>
                <a:latin typeface="Clear Sans"/>
              </a:rPr>
              <a:t>1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Ju</a:t>
            </a:r>
            <a:r>
              <a:rPr lang="id-ID" sz="2345" spc="-44" dirty="0">
                <a:solidFill>
                  <a:srgbClr val="000000"/>
                </a:solidFill>
                <a:latin typeface="Clear Sans"/>
              </a:rPr>
              <a:t>l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i 2024.</a:t>
            </a:r>
          </a:p>
          <a:p>
            <a:pPr algn="l">
              <a:lnSpc>
                <a:spcPts val="3283"/>
              </a:lnSpc>
            </a:pPr>
            <a:endParaRPr lang="en-US" sz="2345" spc="-44" dirty="0">
              <a:solidFill>
                <a:srgbClr val="000000"/>
              </a:solidFill>
              <a:latin typeface="Clear Sans"/>
            </a:endParaRPr>
          </a:p>
          <a:p>
            <a:pPr algn="l">
              <a:lnSpc>
                <a:spcPts val="3283"/>
              </a:lnSpc>
            </a:pPr>
            <a:endParaRPr lang="en-US" sz="2345" spc="-44" dirty="0">
              <a:solidFill>
                <a:srgbClr val="000000"/>
              </a:solidFill>
              <a:latin typeface="Clear Sans"/>
            </a:endParaRPr>
          </a:p>
          <a:p>
            <a:pPr algn="l">
              <a:lnSpc>
                <a:spcPts val="3283"/>
              </a:lnSpc>
            </a:pPr>
            <a:endParaRPr lang="en-US" sz="2345" spc="-44" dirty="0">
              <a:solidFill>
                <a:srgbClr val="000000"/>
              </a:solidFill>
              <a:latin typeface="Clear Sans"/>
            </a:endParaRPr>
          </a:p>
          <a:p>
            <a:pPr marL="506420" lvl="1" indent="-253210" algn="l">
              <a:lnSpc>
                <a:spcPts val="3283"/>
              </a:lnSpc>
              <a:buFont typeface="Arial"/>
              <a:buChar char="•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surat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tugas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/SK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525389" y="2913033"/>
            <a:ext cx="4525483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>
                <a:solidFill>
                  <a:srgbClr val="112D4E"/>
                </a:solidFill>
                <a:latin typeface="Barlow Bold"/>
              </a:rPr>
              <a:t>BUKTI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849511" y="1699301"/>
            <a:ext cx="6588978" cy="736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4"/>
              </a:lnSpc>
            </a:pPr>
            <a:r>
              <a:rPr lang="en-US" sz="5226">
                <a:solidFill>
                  <a:srgbClr val="FFFFFF"/>
                </a:solidFill>
                <a:latin typeface="Barlow Bold"/>
              </a:rPr>
              <a:t>Maksimal 5% 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219200" y="4394237"/>
            <a:ext cx="4156893" cy="7467141"/>
            <a:chOff x="0" y="0"/>
            <a:chExt cx="494204" cy="8877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204" cy="883733"/>
            </a:xfrm>
            <a:custGeom>
              <a:avLst/>
              <a:gdLst/>
              <a:ahLst/>
              <a:cxnLst/>
              <a:rect l="l" t="t" r="r" b="b"/>
              <a:pathLst>
                <a:path w="494204" h="883733">
                  <a:moveTo>
                    <a:pt x="494204" y="26190"/>
                  </a:moveTo>
                  <a:lnTo>
                    <a:pt x="494204" y="747263"/>
                  </a:lnTo>
                  <a:cubicBezTo>
                    <a:pt x="494204" y="763231"/>
                    <a:pt x="484927" y="777744"/>
                    <a:pt x="470434" y="784448"/>
                  </a:cubicBezTo>
                  <a:lnTo>
                    <a:pt x="270873" y="876758"/>
                  </a:lnTo>
                  <a:cubicBezTo>
                    <a:pt x="255793" y="883733"/>
                    <a:pt x="238411" y="883733"/>
                    <a:pt x="223332" y="876758"/>
                  </a:cubicBezTo>
                  <a:lnTo>
                    <a:pt x="23771" y="784448"/>
                  </a:lnTo>
                  <a:cubicBezTo>
                    <a:pt x="9278" y="777744"/>
                    <a:pt x="0" y="763231"/>
                    <a:pt x="0" y="747263"/>
                  </a:cubicBezTo>
                  <a:lnTo>
                    <a:pt x="0" y="26190"/>
                  </a:lnTo>
                  <a:cubicBezTo>
                    <a:pt x="0" y="11726"/>
                    <a:pt x="11726" y="0"/>
                    <a:pt x="26190" y="0"/>
                  </a:cubicBezTo>
                  <a:lnTo>
                    <a:pt x="468014" y="0"/>
                  </a:lnTo>
                  <a:cubicBezTo>
                    <a:pt x="482479" y="0"/>
                    <a:pt x="494204" y="11726"/>
                    <a:pt x="494204" y="2619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4204" cy="811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6863097" y="4341655"/>
            <a:ext cx="4037789" cy="6836691"/>
            <a:chOff x="0" y="0"/>
            <a:chExt cx="480044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0044" cy="808541"/>
            </a:xfrm>
            <a:custGeom>
              <a:avLst/>
              <a:gdLst/>
              <a:ahLst/>
              <a:cxnLst/>
              <a:rect l="l" t="t" r="r" b="b"/>
              <a:pathLst>
                <a:path w="480044" h="808541">
                  <a:moveTo>
                    <a:pt x="480044" y="26963"/>
                  </a:moveTo>
                  <a:lnTo>
                    <a:pt x="480044" y="671537"/>
                  </a:lnTo>
                  <a:cubicBezTo>
                    <a:pt x="480044" y="688008"/>
                    <a:pt x="470572" y="703011"/>
                    <a:pt x="455701" y="710093"/>
                  </a:cubicBezTo>
                  <a:lnTo>
                    <a:pt x="264366" y="801207"/>
                  </a:lnTo>
                  <a:cubicBezTo>
                    <a:pt x="248965" y="808541"/>
                    <a:pt x="231079" y="808541"/>
                    <a:pt x="215679" y="801207"/>
                  </a:cubicBezTo>
                  <a:lnTo>
                    <a:pt x="24344" y="710093"/>
                  </a:lnTo>
                  <a:cubicBezTo>
                    <a:pt x="9473" y="703011"/>
                    <a:pt x="0" y="688008"/>
                    <a:pt x="0" y="671537"/>
                  </a:cubicBezTo>
                  <a:lnTo>
                    <a:pt x="0" y="26963"/>
                  </a:lnTo>
                  <a:cubicBezTo>
                    <a:pt x="0" y="12072"/>
                    <a:pt x="12072" y="0"/>
                    <a:pt x="26963" y="0"/>
                  </a:cubicBezTo>
                  <a:lnTo>
                    <a:pt x="453082" y="0"/>
                  </a:lnTo>
                  <a:cubicBezTo>
                    <a:pt x="467973" y="0"/>
                    <a:pt x="480044" y="12072"/>
                    <a:pt x="480044" y="26963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0044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39850" y="5659023"/>
            <a:ext cx="3177851" cy="4221985"/>
            <a:chOff x="0" y="0"/>
            <a:chExt cx="802650" cy="10663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02650" cy="1066373"/>
            </a:xfrm>
            <a:custGeom>
              <a:avLst/>
              <a:gdLst/>
              <a:ahLst/>
              <a:cxnLst/>
              <a:rect l="l" t="t" r="r" b="b"/>
              <a:pathLst>
                <a:path w="802650" h="1066373">
                  <a:moveTo>
                    <a:pt x="87704" y="0"/>
                  </a:moveTo>
                  <a:lnTo>
                    <a:pt x="714946" y="0"/>
                  </a:lnTo>
                  <a:cubicBezTo>
                    <a:pt x="738206" y="0"/>
                    <a:pt x="760514" y="9240"/>
                    <a:pt x="776962" y="25688"/>
                  </a:cubicBezTo>
                  <a:cubicBezTo>
                    <a:pt x="793409" y="42135"/>
                    <a:pt x="802650" y="64443"/>
                    <a:pt x="802650" y="87704"/>
                  </a:cubicBezTo>
                  <a:lnTo>
                    <a:pt x="802650" y="978669"/>
                  </a:lnTo>
                  <a:cubicBezTo>
                    <a:pt x="802650" y="1001930"/>
                    <a:pt x="793409" y="1024238"/>
                    <a:pt x="776962" y="1040685"/>
                  </a:cubicBezTo>
                  <a:cubicBezTo>
                    <a:pt x="760514" y="1057133"/>
                    <a:pt x="738206" y="1066373"/>
                    <a:pt x="714946" y="1066373"/>
                  </a:cubicBezTo>
                  <a:lnTo>
                    <a:pt x="87704" y="1066373"/>
                  </a:lnTo>
                  <a:cubicBezTo>
                    <a:pt x="39266" y="1066373"/>
                    <a:pt x="0" y="1027107"/>
                    <a:pt x="0" y="978669"/>
                  </a:cubicBezTo>
                  <a:lnTo>
                    <a:pt x="0" y="87704"/>
                  </a:lnTo>
                  <a:cubicBezTo>
                    <a:pt x="0" y="64443"/>
                    <a:pt x="9240" y="42135"/>
                    <a:pt x="25688" y="25688"/>
                  </a:cubicBezTo>
                  <a:cubicBezTo>
                    <a:pt x="42135" y="9240"/>
                    <a:pt x="64443" y="0"/>
                    <a:pt x="877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02650" cy="1113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Penerimaan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Peserta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Didik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Baru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Pada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 Taman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Kanak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-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Kanak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,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Sekolah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Dasar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,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Sekolah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Menengah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Pertama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,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Sekolah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Menengah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Atas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,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dan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Sekolah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Menengah</a:t>
              </a:r>
              <a:r>
                <a:rPr lang="en-US" sz="2299" dirty="0">
                  <a:solidFill>
                    <a:srgbClr val="000000"/>
                  </a:solidFill>
                  <a:latin typeface="Clear Sans"/>
                </a:rPr>
                <a:t> </a:t>
              </a:r>
              <a:r>
                <a:rPr lang="en-US" sz="2299" dirty="0" err="1">
                  <a:solidFill>
                    <a:srgbClr val="000000"/>
                  </a:solidFill>
                  <a:latin typeface="Clear Sans"/>
                </a:rPr>
                <a:t>Kejuruan</a:t>
              </a:r>
              <a:endParaRPr lang="en-US" sz="2299" dirty="0">
                <a:solidFill>
                  <a:srgbClr val="000000"/>
                </a:solidFill>
                <a:latin typeface="Clear Sans"/>
              </a:endParaRPr>
            </a:p>
            <a:p>
              <a:pPr algn="ctr">
                <a:lnSpc>
                  <a:spcPts val="2659"/>
                </a:lnSpc>
              </a:pPr>
              <a:endParaRPr lang="en-US" sz="2299" dirty="0">
                <a:solidFill>
                  <a:srgbClr val="000000"/>
                </a:solidFill>
                <a:latin typeface="Clear Sans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77774" y="3238720"/>
            <a:ext cx="3980019" cy="1573572"/>
            <a:chOff x="0" y="0"/>
            <a:chExt cx="1811321" cy="716138"/>
          </a:xfrm>
          <a:noFill/>
        </p:grpSpPr>
        <p:sp>
          <p:nvSpPr>
            <p:cNvPr id="25" name="Freeform 25"/>
            <p:cNvSpPr/>
            <p:nvPr/>
          </p:nvSpPr>
          <p:spPr>
            <a:xfrm rot="-5400000">
              <a:off x="549841" y="-547591"/>
              <a:ext cx="711639" cy="1811321"/>
            </a:xfrm>
            <a:custGeom>
              <a:avLst/>
              <a:gdLst/>
              <a:ahLst/>
              <a:cxnLst/>
              <a:rect l="l" t="t" r="r" b="b"/>
              <a:pathLst>
                <a:path w="711639" h="1811321">
                  <a:moveTo>
                    <a:pt x="707301" y="935020"/>
                  </a:moveTo>
                  <a:lnTo>
                    <a:pt x="517276" y="1781961"/>
                  </a:lnTo>
                  <a:cubicBezTo>
                    <a:pt x="513425" y="1799123"/>
                    <a:pt x="498188" y="1811321"/>
                    <a:pt x="480599" y="1811321"/>
                  </a:cubicBezTo>
                  <a:lnTo>
                    <a:pt x="231040" y="1811321"/>
                  </a:lnTo>
                  <a:cubicBezTo>
                    <a:pt x="213451" y="1811321"/>
                    <a:pt x="198214" y="1799123"/>
                    <a:pt x="194363" y="1781961"/>
                  </a:cubicBezTo>
                  <a:lnTo>
                    <a:pt x="4338" y="935020"/>
                  </a:lnTo>
                  <a:cubicBezTo>
                    <a:pt x="0" y="915687"/>
                    <a:pt x="0" y="895633"/>
                    <a:pt x="4338" y="876300"/>
                  </a:cubicBezTo>
                  <a:lnTo>
                    <a:pt x="194363" y="29360"/>
                  </a:lnTo>
                  <a:cubicBezTo>
                    <a:pt x="198214" y="12197"/>
                    <a:pt x="213451" y="0"/>
                    <a:pt x="231040" y="0"/>
                  </a:cubicBezTo>
                  <a:lnTo>
                    <a:pt x="480599" y="0"/>
                  </a:lnTo>
                  <a:cubicBezTo>
                    <a:pt x="498188" y="0"/>
                    <a:pt x="513425" y="12197"/>
                    <a:pt x="517276" y="29360"/>
                  </a:cubicBezTo>
                  <a:lnTo>
                    <a:pt x="707301" y="876300"/>
                  </a:lnTo>
                  <a:cubicBezTo>
                    <a:pt x="711639" y="895633"/>
                    <a:pt x="711639" y="915687"/>
                    <a:pt x="707301" y="935020"/>
                  </a:cubicBezTo>
                  <a:close/>
                </a:path>
              </a:pathLst>
            </a:custGeom>
            <a:grpFill/>
            <a:ln w="114300" cap="sq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6992896" y="3295036"/>
            <a:ext cx="3904532" cy="1460942"/>
            <a:chOff x="0" y="0"/>
            <a:chExt cx="1776967" cy="664880"/>
          </a:xfrm>
          <a:noFill/>
        </p:grpSpPr>
        <p:sp>
          <p:nvSpPr>
            <p:cNvPr id="27" name="Freeform 27"/>
            <p:cNvSpPr/>
            <p:nvPr/>
          </p:nvSpPr>
          <p:spPr>
            <a:xfrm rot="-5400000">
              <a:off x="558381" y="-556043"/>
              <a:ext cx="660205" cy="1776967"/>
            </a:xfrm>
            <a:custGeom>
              <a:avLst/>
              <a:gdLst/>
              <a:ahLst/>
              <a:cxnLst/>
              <a:rect l="l" t="t" r="r" b="b"/>
              <a:pathLst>
                <a:path w="660205" h="1776967">
                  <a:moveTo>
                    <a:pt x="655704" y="918382"/>
                  </a:moveTo>
                  <a:lnTo>
                    <a:pt x="466180" y="1747067"/>
                  </a:lnTo>
                  <a:cubicBezTo>
                    <a:pt x="462179" y="1764561"/>
                    <a:pt x="446617" y="1776966"/>
                    <a:pt x="428671" y="1776966"/>
                  </a:cubicBezTo>
                  <a:lnTo>
                    <a:pt x="231534" y="1776966"/>
                  </a:lnTo>
                  <a:cubicBezTo>
                    <a:pt x="213588" y="1776966"/>
                    <a:pt x="198025" y="1764561"/>
                    <a:pt x="194024" y="1747067"/>
                  </a:cubicBezTo>
                  <a:lnTo>
                    <a:pt x="4501" y="918382"/>
                  </a:lnTo>
                  <a:cubicBezTo>
                    <a:pt x="0" y="898704"/>
                    <a:pt x="0" y="878262"/>
                    <a:pt x="4501" y="858583"/>
                  </a:cubicBezTo>
                  <a:lnTo>
                    <a:pt x="194024" y="29899"/>
                  </a:lnTo>
                  <a:cubicBezTo>
                    <a:pt x="198025" y="12405"/>
                    <a:pt x="213588" y="0"/>
                    <a:pt x="231534" y="0"/>
                  </a:cubicBezTo>
                  <a:lnTo>
                    <a:pt x="428671" y="0"/>
                  </a:lnTo>
                  <a:cubicBezTo>
                    <a:pt x="446617" y="0"/>
                    <a:pt x="462179" y="12405"/>
                    <a:pt x="466180" y="29899"/>
                  </a:cubicBezTo>
                  <a:lnTo>
                    <a:pt x="655704" y="858583"/>
                  </a:lnTo>
                  <a:cubicBezTo>
                    <a:pt x="660205" y="878262"/>
                    <a:pt x="660205" y="898704"/>
                    <a:pt x="655704" y="918382"/>
                  </a:cubicBezTo>
                  <a:close/>
                </a:path>
              </a:pathLst>
            </a:custGeom>
            <a:grpFill/>
            <a:ln w="114300" cap="sq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 rot="-10800000">
            <a:off x="4098791" y="607481"/>
            <a:ext cx="10375999" cy="1760777"/>
            <a:chOff x="0" y="0"/>
            <a:chExt cx="7551984" cy="1281550"/>
          </a:xfrm>
        </p:grpSpPr>
        <p:sp>
          <p:nvSpPr>
            <p:cNvPr id="29" name="Freeform 29"/>
            <p:cNvSpPr/>
            <p:nvPr/>
          </p:nvSpPr>
          <p:spPr>
            <a:xfrm>
              <a:off x="1753" y="0"/>
              <a:ext cx="7548478" cy="1281550"/>
            </a:xfrm>
            <a:custGeom>
              <a:avLst/>
              <a:gdLst/>
              <a:ahLst/>
              <a:cxnLst/>
              <a:rect l="l" t="t" r="r" b="b"/>
              <a:pathLst>
                <a:path w="7548478" h="1281550">
                  <a:moveTo>
                    <a:pt x="216370" y="1281550"/>
                  </a:moveTo>
                  <a:lnTo>
                    <a:pt x="7332108" y="1281550"/>
                  </a:lnTo>
                  <a:cubicBezTo>
                    <a:pt x="7340703" y="1281550"/>
                    <a:pt x="7348022" y="1275300"/>
                    <a:pt x="7349368" y="1266811"/>
                  </a:cubicBezTo>
                  <a:lnTo>
                    <a:pt x="7547894" y="14739"/>
                  </a:lnTo>
                  <a:cubicBezTo>
                    <a:pt x="7548478" y="11056"/>
                    <a:pt x="7547420" y="7303"/>
                    <a:pt x="7544999" y="4468"/>
                  </a:cubicBezTo>
                  <a:cubicBezTo>
                    <a:pt x="7542578" y="1633"/>
                    <a:pt x="7539036" y="0"/>
                    <a:pt x="7535308" y="0"/>
                  </a:cubicBezTo>
                  <a:lnTo>
                    <a:pt x="13170" y="0"/>
                  </a:lnTo>
                  <a:cubicBezTo>
                    <a:pt x="9441" y="0"/>
                    <a:pt x="5900" y="1633"/>
                    <a:pt x="3479" y="4468"/>
                  </a:cubicBezTo>
                  <a:cubicBezTo>
                    <a:pt x="1058" y="7303"/>
                    <a:pt x="0" y="11056"/>
                    <a:pt x="584" y="14739"/>
                  </a:cubicBezTo>
                  <a:lnTo>
                    <a:pt x="199110" y="1266811"/>
                  </a:lnTo>
                  <a:cubicBezTo>
                    <a:pt x="200456" y="1275300"/>
                    <a:pt x="207775" y="1281550"/>
                    <a:pt x="216370" y="128155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127000" y="-38100"/>
              <a:ext cx="7297984" cy="1319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5237151" y="815695"/>
            <a:ext cx="8158312" cy="1391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75"/>
              </a:lnSpc>
            </a:pPr>
            <a:r>
              <a:rPr lang="en-US" sz="4977" spc="-124">
                <a:solidFill>
                  <a:srgbClr val="112D4E"/>
                </a:solidFill>
                <a:latin typeface="Barlow Bold"/>
              </a:rPr>
              <a:t>DASAR PENYELENGGARAAN PPDB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33400" y="3717778"/>
            <a:ext cx="5507058" cy="75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6"/>
              </a:lnSpc>
            </a:pPr>
            <a:r>
              <a:rPr lang="en-US" sz="2774" spc="-69" dirty="0" err="1">
                <a:solidFill>
                  <a:srgbClr val="FF3131"/>
                </a:solidFill>
                <a:latin typeface="Barlow Bold"/>
              </a:rPr>
              <a:t>Permendikbud</a:t>
            </a:r>
            <a:r>
              <a:rPr lang="en-US" sz="2774" spc="-69" dirty="0">
                <a:solidFill>
                  <a:srgbClr val="FF3131"/>
                </a:solidFill>
                <a:latin typeface="Barlow Bold"/>
              </a:rPr>
              <a:t> No. 1</a:t>
            </a:r>
          </a:p>
          <a:p>
            <a:pPr marL="0" lvl="0" indent="0" algn="ctr">
              <a:lnSpc>
                <a:spcPts val="2996"/>
              </a:lnSpc>
            </a:pPr>
            <a:r>
              <a:rPr lang="en-US" sz="2774" spc="-69" dirty="0" err="1">
                <a:solidFill>
                  <a:srgbClr val="FF3131"/>
                </a:solidFill>
                <a:latin typeface="Barlow Bold"/>
              </a:rPr>
              <a:t>Tahun</a:t>
            </a:r>
            <a:r>
              <a:rPr lang="en-US" sz="2774" spc="-69" dirty="0">
                <a:solidFill>
                  <a:srgbClr val="FF3131"/>
                </a:solidFill>
                <a:latin typeface="Barlow Bold"/>
              </a:rPr>
              <a:t> 2021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192606" y="3608038"/>
            <a:ext cx="5247279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6"/>
              </a:lnSpc>
            </a:pPr>
            <a:r>
              <a:rPr lang="id-ID" sz="2774" spc="-69" dirty="0">
                <a:solidFill>
                  <a:srgbClr val="FF3131"/>
                </a:solidFill>
                <a:latin typeface="Barlow Bold"/>
              </a:rPr>
              <a:t>KEPUTUSAN BUPATI</a:t>
            </a:r>
            <a:endParaRPr lang="en-US" sz="2774" spc="-69" dirty="0">
              <a:solidFill>
                <a:srgbClr val="FF3131"/>
              </a:solidFill>
              <a:latin typeface="Barlow Bold"/>
            </a:endParaRPr>
          </a:p>
          <a:p>
            <a:pPr marL="0" lvl="0" indent="0" algn="ctr">
              <a:lnSpc>
                <a:spcPts val="2996"/>
              </a:lnSpc>
            </a:pPr>
            <a:r>
              <a:rPr lang="en-US" sz="2774" spc="-69" dirty="0">
                <a:solidFill>
                  <a:srgbClr val="FF3131"/>
                </a:solidFill>
                <a:latin typeface="Barlow Bold"/>
              </a:rPr>
              <a:t>No. </a:t>
            </a:r>
            <a:r>
              <a:rPr lang="id-ID" sz="2774" spc="-69" dirty="0">
                <a:solidFill>
                  <a:srgbClr val="FF3131"/>
                </a:solidFill>
                <a:latin typeface="Barlow Bold"/>
              </a:rPr>
              <a:t> </a:t>
            </a:r>
            <a:r>
              <a:rPr lang="en-US" sz="2774" spc="-69" dirty="0">
                <a:solidFill>
                  <a:srgbClr val="FF3131"/>
                </a:solidFill>
                <a:latin typeface="Barlow Bold"/>
              </a:rPr>
              <a:t>422</a:t>
            </a:r>
            <a:r>
              <a:rPr lang="id-ID" sz="2774" spc="-69" dirty="0">
                <a:solidFill>
                  <a:srgbClr val="FF3131"/>
                </a:solidFill>
                <a:latin typeface="Barlow Bold"/>
              </a:rPr>
              <a:t> </a:t>
            </a:r>
            <a:r>
              <a:rPr lang="en-US" sz="2774" spc="-69" dirty="0">
                <a:solidFill>
                  <a:srgbClr val="FF3131"/>
                </a:solidFill>
                <a:latin typeface="Barlow Bold"/>
              </a:rPr>
              <a:t>TAHUN 2024</a:t>
            </a:r>
          </a:p>
        </p:txBody>
      </p:sp>
      <p:grpSp>
        <p:nvGrpSpPr>
          <p:cNvPr id="40" name="Group 40"/>
          <p:cNvGrpSpPr/>
          <p:nvPr/>
        </p:nvGrpSpPr>
        <p:grpSpPr>
          <a:xfrm rot="-10800000">
            <a:off x="12737800" y="4259172"/>
            <a:ext cx="4156893" cy="7467141"/>
            <a:chOff x="0" y="0"/>
            <a:chExt cx="494204" cy="887753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94204" cy="883733"/>
            </a:xfrm>
            <a:custGeom>
              <a:avLst/>
              <a:gdLst/>
              <a:ahLst/>
              <a:cxnLst/>
              <a:rect l="l" t="t" r="r" b="b"/>
              <a:pathLst>
                <a:path w="494204" h="883733">
                  <a:moveTo>
                    <a:pt x="494204" y="26190"/>
                  </a:moveTo>
                  <a:lnTo>
                    <a:pt x="494204" y="747263"/>
                  </a:lnTo>
                  <a:cubicBezTo>
                    <a:pt x="494204" y="763231"/>
                    <a:pt x="484927" y="777744"/>
                    <a:pt x="470434" y="784448"/>
                  </a:cubicBezTo>
                  <a:lnTo>
                    <a:pt x="270873" y="876758"/>
                  </a:lnTo>
                  <a:cubicBezTo>
                    <a:pt x="255793" y="883733"/>
                    <a:pt x="238411" y="883733"/>
                    <a:pt x="223332" y="876758"/>
                  </a:cubicBezTo>
                  <a:lnTo>
                    <a:pt x="23771" y="784448"/>
                  </a:lnTo>
                  <a:cubicBezTo>
                    <a:pt x="9278" y="777744"/>
                    <a:pt x="0" y="763231"/>
                    <a:pt x="0" y="747263"/>
                  </a:cubicBezTo>
                  <a:lnTo>
                    <a:pt x="0" y="26190"/>
                  </a:lnTo>
                  <a:cubicBezTo>
                    <a:pt x="0" y="11726"/>
                    <a:pt x="11726" y="0"/>
                    <a:pt x="26190" y="0"/>
                  </a:cubicBezTo>
                  <a:lnTo>
                    <a:pt x="468014" y="0"/>
                  </a:lnTo>
                  <a:cubicBezTo>
                    <a:pt x="482479" y="0"/>
                    <a:pt x="494204" y="11726"/>
                    <a:pt x="494204" y="2619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97000"/>
                  </a:srgbClr>
                </a:gs>
                <a:gs pos="100000">
                  <a:srgbClr val="FFE42F">
                    <a:alpha val="97000"/>
                  </a:srgbClr>
                </a:gs>
              </a:gsLst>
              <a:lin ang="5400000"/>
            </a:gradFill>
          </p:spPr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494204" cy="811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220165" y="5672053"/>
            <a:ext cx="3412205" cy="4221985"/>
            <a:chOff x="0" y="0"/>
            <a:chExt cx="861842" cy="1066373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61842" cy="1066373"/>
            </a:xfrm>
            <a:custGeom>
              <a:avLst/>
              <a:gdLst/>
              <a:ahLst/>
              <a:cxnLst/>
              <a:rect l="l" t="t" r="r" b="b"/>
              <a:pathLst>
                <a:path w="861842" h="1066373">
                  <a:moveTo>
                    <a:pt x="81680" y="0"/>
                  </a:moveTo>
                  <a:lnTo>
                    <a:pt x="780162" y="0"/>
                  </a:lnTo>
                  <a:cubicBezTo>
                    <a:pt x="825272" y="0"/>
                    <a:pt x="861842" y="36569"/>
                    <a:pt x="861842" y="81680"/>
                  </a:cubicBezTo>
                  <a:lnTo>
                    <a:pt x="861842" y="984693"/>
                  </a:lnTo>
                  <a:cubicBezTo>
                    <a:pt x="861842" y="1029804"/>
                    <a:pt x="825272" y="1066373"/>
                    <a:pt x="780162" y="1066373"/>
                  </a:cubicBezTo>
                  <a:lnTo>
                    <a:pt x="81680" y="1066373"/>
                  </a:lnTo>
                  <a:cubicBezTo>
                    <a:pt x="36569" y="1066373"/>
                    <a:pt x="0" y="1029804"/>
                    <a:pt x="0" y="984693"/>
                  </a:cubicBezTo>
                  <a:lnTo>
                    <a:pt x="0" y="81680"/>
                  </a:lnTo>
                  <a:cubicBezTo>
                    <a:pt x="0" y="36569"/>
                    <a:pt x="36569" y="0"/>
                    <a:pt x="816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861842" cy="1104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3359277" y="5762811"/>
            <a:ext cx="3055396" cy="4064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9"/>
              </a:lnSpc>
            </a:pPr>
            <a:r>
              <a:rPr lang="id-ID" sz="2849" spc="-48" dirty="0">
                <a:solidFill>
                  <a:srgbClr val="000000"/>
                </a:solidFill>
                <a:latin typeface="Clear Sans"/>
              </a:rPr>
              <a:t>Petunjuk Teknis </a:t>
            </a:r>
            <a:r>
              <a:rPr lang="en-US" sz="2849" spc="-48" dirty="0" err="1">
                <a:solidFill>
                  <a:srgbClr val="000000"/>
                </a:solidFill>
                <a:latin typeface="Clear Sans"/>
              </a:rPr>
              <a:t>Penerimaan</a:t>
            </a:r>
            <a:r>
              <a:rPr lang="en-US" sz="2849" spc="-4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849" spc="-48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849" spc="-4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849" spc="-48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849" spc="-4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849" spc="-48" dirty="0" err="1">
                <a:solidFill>
                  <a:srgbClr val="000000"/>
                </a:solidFill>
                <a:latin typeface="Clear Sans"/>
              </a:rPr>
              <a:t>Baru</a:t>
            </a:r>
            <a:r>
              <a:rPr lang="en-US" sz="2849" spc="-4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849" spc="-48" dirty="0" err="1">
                <a:solidFill>
                  <a:srgbClr val="000000"/>
                </a:solidFill>
                <a:latin typeface="Clear Sans"/>
              </a:rPr>
              <a:t>Pada</a:t>
            </a:r>
            <a:r>
              <a:rPr lang="en-US" sz="2849" spc="-48" dirty="0">
                <a:solidFill>
                  <a:srgbClr val="000000"/>
                </a:solidFill>
                <a:latin typeface="Clear Sans"/>
              </a:rPr>
              <a:t> Taman </a:t>
            </a:r>
            <a:r>
              <a:rPr lang="en-US" sz="2849" spc="-48" dirty="0" err="1">
                <a:solidFill>
                  <a:srgbClr val="000000"/>
                </a:solidFill>
                <a:latin typeface="Clear Sans"/>
              </a:rPr>
              <a:t>Kanak-Kanak</a:t>
            </a:r>
            <a:r>
              <a:rPr lang="en-US" sz="2849" spc="-48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849" spc="-48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2849" spc="-4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849" spc="-48" dirty="0" err="1">
                <a:solidFill>
                  <a:srgbClr val="000000"/>
                </a:solidFill>
                <a:latin typeface="Clear Sans"/>
              </a:rPr>
              <a:t>Dasar</a:t>
            </a:r>
            <a:r>
              <a:rPr lang="en-US" sz="2849" spc="-48" dirty="0">
                <a:solidFill>
                  <a:srgbClr val="000000"/>
                </a:solidFill>
                <a:latin typeface="Clear Sans"/>
              </a:rPr>
              <a:t>, Dan </a:t>
            </a:r>
            <a:r>
              <a:rPr lang="en-US" sz="2849" spc="-48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2849" spc="-4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849" spc="-48" dirty="0" err="1">
                <a:solidFill>
                  <a:srgbClr val="000000"/>
                </a:solidFill>
                <a:latin typeface="Clear Sans"/>
              </a:rPr>
              <a:t>Menengah</a:t>
            </a:r>
            <a:r>
              <a:rPr lang="en-US" sz="2849" spc="-48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849" spc="-48" dirty="0" err="1">
                <a:solidFill>
                  <a:srgbClr val="000000"/>
                </a:solidFill>
                <a:latin typeface="Clear Sans"/>
              </a:rPr>
              <a:t>Pertama</a:t>
            </a:r>
            <a:endParaRPr lang="en-US" sz="2849" spc="-48" dirty="0">
              <a:solidFill>
                <a:srgbClr val="000000"/>
              </a:solidFill>
              <a:latin typeface="Clear Sans"/>
            </a:endParaRPr>
          </a:p>
        </p:txBody>
      </p:sp>
      <p:grpSp>
        <p:nvGrpSpPr>
          <p:cNvPr id="50" name="Group 50"/>
          <p:cNvGrpSpPr/>
          <p:nvPr/>
        </p:nvGrpSpPr>
        <p:grpSpPr>
          <a:xfrm>
            <a:off x="7332255" y="5659023"/>
            <a:ext cx="3177851" cy="4111040"/>
            <a:chOff x="0" y="0"/>
            <a:chExt cx="802650" cy="1038351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02650" cy="1038351"/>
            </a:xfrm>
            <a:custGeom>
              <a:avLst/>
              <a:gdLst/>
              <a:ahLst/>
              <a:cxnLst/>
              <a:rect l="l" t="t" r="r" b="b"/>
              <a:pathLst>
                <a:path w="802650" h="1038351">
                  <a:moveTo>
                    <a:pt x="87704" y="0"/>
                  </a:moveTo>
                  <a:lnTo>
                    <a:pt x="714946" y="0"/>
                  </a:lnTo>
                  <a:cubicBezTo>
                    <a:pt x="738206" y="0"/>
                    <a:pt x="760514" y="9240"/>
                    <a:pt x="776962" y="25688"/>
                  </a:cubicBezTo>
                  <a:cubicBezTo>
                    <a:pt x="793409" y="42135"/>
                    <a:pt x="802650" y="64443"/>
                    <a:pt x="802650" y="87704"/>
                  </a:cubicBezTo>
                  <a:lnTo>
                    <a:pt x="802650" y="950647"/>
                  </a:lnTo>
                  <a:cubicBezTo>
                    <a:pt x="802650" y="999085"/>
                    <a:pt x="763383" y="1038351"/>
                    <a:pt x="714946" y="1038351"/>
                  </a:cubicBezTo>
                  <a:lnTo>
                    <a:pt x="87704" y="1038351"/>
                  </a:lnTo>
                  <a:cubicBezTo>
                    <a:pt x="64443" y="1038351"/>
                    <a:pt x="42135" y="1029111"/>
                    <a:pt x="25688" y="1012663"/>
                  </a:cubicBezTo>
                  <a:cubicBezTo>
                    <a:pt x="9240" y="996215"/>
                    <a:pt x="0" y="973908"/>
                    <a:pt x="0" y="950647"/>
                  </a:cubicBezTo>
                  <a:lnTo>
                    <a:pt x="0" y="87704"/>
                  </a:lnTo>
                  <a:cubicBezTo>
                    <a:pt x="0" y="64443"/>
                    <a:pt x="9240" y="42135"/>
                    <a:pt x="25688" y="25688"/>
                  </a:cubicBezTo>
                  <a:cubicBezTo>
                    <a:pt x="42135" y="9240"/>
                    <a:pt x="64443" y="0"/>
                    <a:pt x="877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47625"/>
              <a:ext cx="802650" cy="10859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000000"/>
                  </a:solidFill>
                  <a:latin typeface="Clear Sans"/>
                </a:rPr>
                <a:t>Pedoman pelaksanaan Peraturan Menteri Pendidikan dan Kebudayaan Nomor 1 Tahun 2021 tentang penerimaan peserta didik baru </a:t>
              </a:r>
            </a:p>
            <a:p>
              <a:pPr algn="ctr">
                <a:lnSpc>
                  <a:spcPts val="2659"/>
                </a:lnSpc>
              </a:pPr>
              <a:endParaRPr lang="en-US" sz="2299">
                <a:solidFill>
                  <a:srgbClr val="000000"/>
                </a:solidFill>
                <a:latin typeface="Clear Sans"/>
              </a:endParaRPr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6191633" y="3523544"/>
            <a:ext cx="550705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6"/>
              </a:lnSpc>
            </a:pPr>
            <a:r>
              <a:rPr lang="id-ID" sz="2774" spc="-69" dirty="0">
                <a:solidFill>
                  <a:srgbClr val="FF3131"/>
                </a:solidFill>
                <a:latin typeface="Barlow Bold"/>
              </a:rPr>
              <a:t>Kepsekjen</a:t>
            </a:r>
            <a:endParaRPr lang="en-US" sz="2774" spc="-69" dirty="0">
              <a:solidFill>
                <a:srgbClr val="FF3131"/>
              </a:solidFill>
              <a:latin typeface="Barlow Bold"/>
            </a:endParaRPr>
          </a:p>
          <a:p>
            <a:pPr marL="0" lvl="0" indent="0" algn="ctr">
              <a:lnSpc>
                <a:spcPts val="2996"/>
              </a:lnSpc>
            </a:pPr>
            <a:r>
              <a:rPr lang="en-US" sz="2774" spc="-69" dirty="0" err="1">
                <a:solidFill>
                  <a:srgbClr val="FF3131"/>
                </a:solidFill>
                <a:latin typeface="Barlow Bold"/>
              </a:rPr>
              <a:t>Nomor</a:t>
            </a:r>
            <a:r>
              <a:rPr lang="en-US" sz="2774" spc="-69" dirty="0">
                <a:solidFill>
                  <a:srgbClr val="FF3131"/>
                </a:solidFill>
                <a:latin typeface="Barlow Bold"/>
              </a:rPr>
              <a:t> 47/M/ 2023 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2843078" y="3139363"/>
            <a:ext cx="3980019" cy="1573572"/>
            <a:chOff x="0" y="0"/>
            <a:chExt cx="1811321" cy="716138"/>
          </a:xfrm>
          <a:noFill/>
        </p:grpSpPr>
        <p:sp>
          <p:nvSpPr>
            <p:cNvPr id="59" name="Freeform 59"/>
            <p:cNvSpPr/>
            <p:nvPr/>
          </p:nvSpPr>
          <p:spPr>
            <a:xfrm rot="-5400000">
              <a:off x="549841" y="-547591"/>
              <a:ext cx="711639" cy="1811321"/>
            </a:xfrm>
            <a:custGeom>
              <a:avLst/>
              <a:gdLst/>
              <a:ahLst/>
              <a:cxnLst/>
              <a:rect l="l" t="t" r="r" b="b"/>
              <a:pathLst>
                <a:path w="711639" h="1811321">
                  <a:moveTo>
                    <a:pt x="707301" y="935020"/>
                  </a:moveTo>
                  <a:lnTo>
                    <a:pt x="517276" y="1781961"/>
                  </a:lnTo>
                  <a:cubicBezTo>
                    <a:pt x="513425" y="1799123"/>
                    <a:pt x="498188" y="1811321"/>
                    <a:pt x="480599" y="1811321"/>
                  </a:cubicBezTo>
                  <a:lnTo>
                    <a:pt x="231040" y="1811321"/>
                  </a:lnTo>
                  <a:cubicBezTo>
                    <a:pt x="213451" y="1811321"/>
                    <a:pt x="198214" y="1799123"/>
                    <a:pt x="194363" y="1781961"/>
                  </a:cubicBezTo>
                  <a:lnTo>
                    <a:pt x="4338" y="935020"/>
                  </a:lnTo>
                  <a:cubicBezTo>
                    <a:pt x="0" y="915687"/>
                    <a:pt x="0" y="895633"/>
                    <a:pt x="4338" y="876300"/>
                  </a:cubicBezTo>
                  <a:lnTo>
                    <a:pt x="194363" y="29360"/>
                  </a:lnTo>
                  <a:cubicBezTo>
                    <a:pt x="198214" y="12197"/>
                    <a:pt x="213451" y="0"/>
                    <a:pt x="231040" y="0"/>
                  </a:cubicBezTo>
                  <a:lnTo>
                    <a:pt x="480599" y="0"/>
                  </a:lnTo>
                  <a:cubicBezTo>
                    <a:pt x="498188" y="0"/>
                    <a:pt x="513425" y="12197"/>
                    <a:pt x="517276" y="29360"/>
                  </a:cubicBezTo>
                  <a:lnTo>
                    <a:pt x="707301" y="876300"/>
                  </a:lnTo>
                  <a:cubicBezTo>
                    <a:pt x="711639" y="895633"/>
                    <a:pt x="711639" y="915687"/>
                    <a:pt x="707301" y="935020"/>
                  </a:cubicBezTo>
                  <a:close/>
                </a:path>
              </a:pathLst>
            </a:custGeom>
            <a:grpFill/>
            <a:ln w="114300" cap="sq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97892" y="6154023"/>
            <a:ext cx="6681195" cy="4025420"/>
          </a:xfrm>
          <a:custGeom>
            <a:avLst/>
            <a:gdLst/>
            <a:ahLst/>
            <a:cxnLst/>
            <a:rect l="l" t="t" r="r" b="b"/>
            <a:pathLst>
              <a:path w="6681195" h="4025420">
                <a:moveTo>
                  <a:pt x="0" y="0"/>
                </a:moveTo>
                <a:lnTo>
                  <a:pt x="6681195" y="0"/>
                </a:lnTo>
                <a:lnTo>
                  <a:pt x="6681195" y="4025420"/>
                </a:lnTo>
                <a:lnTo>
                  <a:pt x="0" y="4025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3001936">
            <a:off x="16106385" y="6955572"/>
            <a:ext cx="5108020" cy="5943877"/>
            <a:chOff x="0" y="0"/>
            <a:chExt cx="6985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10505"/>
              <a:ext cx="698500" cy="791790"/>
            </a:xfrm>
            <a:custGeom>
              <a:avLst/>
              <a:gdLst/>
              <a:ahLst/>
              <a:cxnLst/>
              <a:rect l="l" t="t" r="r" b="b"/>
              <a:pathLst>
                <a:path w="698500" h="791790">
                  <a:moveTo>
                    <a:pt x="396534" y="17006"/>
                  </a:moveTo>
                  <a:lnTo>
                    <a:pt x="651216" y="165184"/>
                  </a:lnTo>
                  <a:cubicBezTo>
                    <a:pt x="680490" y="182217"/>
                    <a:pt x="698500" y="213531"/>
                    <a:pt x="698500" y="247400"/>
                  </a:cubicBezTo>
                  <a:lnTo>
                    <a:pt x="698500" y="544390"/>
                  </a:lnTo>
                  <a:cubicBezTo>
                    <a:pt x="698500" y="578259"/>
                    <a:pt x="680490" y="609573"/>
                    <a:pt x="651216" y="626606"/>
                  </a:cubicBezTo>
                  <a:lnTo>
                    <a:pt x="396534" y="774784"/>
                  </a:lnTo>
                  <a:cubicBezTo>
                    <a:pt x="367305" y="791790"/>
                    <a:pt x="331195" y="791790"/>
                    <a:pt x="301966" y="774784"/>
                  </a:cubicBezTo>
                  <a:lnTo>
                    <a:pt x="47284" y="626606"/>
                  </a:lnTo>
                  <a:cubicBezTo>
                    <a:pt x="18010" y="609573"/>
                    <a:pt x="0" y="578259"/>
                    <a:pt x="0" y="544390"/>
                  </a:cubicBezTo>
                  <a:lnTo>
                    <a:pt x="0" y="247400"/>
                  </a:lnTo>
                  <a:cubicBezTo>
                    <a:pt x="0" y="213531"/>
                    <a:pt x="18010" y="182217"/>
                    <a:pt x="47284" y="165184"/>
                  </a:cubicBezTo>
                  <a:lnTo>
                    <a:pt x="301966" y="17006"/>
                  </a:lnTo>
                  <a:cubicBezTo>
                    <a:pt x="331195" y="0"/>
                    <a:pt x="367305" y="0"/>
                    <a:pt x="396534" y="17006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5847548" y="-1968163"/>
            <a:ext cx="7573225" cy="6508240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862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5198104" y="-1968163"/>
            <a:ext cx="7573225" cy="6508240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862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557252" y="-1309297"/>
            <a:ext cx="6172867" cy="530480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4488400" y="-1309297"/>
            <a:ext cx="6172867" cy="5304807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15401426" y="-1548695"/>
            <a:ext cx="3715747" cy="4323778"/>
            <a:chOff x="0" y="0"/>
            <a:chExt cx="6985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-930682" y="-1548695"/>
            <a:ext cx="3715747" cy="4323778"/>
            <a:chOff x="0" y="0"/>
            <a:chExt cx="6985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10800000">
            <a:off x="5214942" y="1642151"/>
            <a:ext cx="8202730" cy="937688"/>
            <a:chOff x="0" y="0"/>
            <a:chExt cx="5970210" cy="682480"/>
          </a:xfrm>
        </p:grpSpPr>
        <p:sp>
          <p:nvSpPr>
            <p:cNvPr id="24" name="Freeform 24"/>
            <p:cNvSpPr/>
            <p:nvPr/>
          </p:nvSpPr>
          <p:spPr>
            <a:xfrm>
              <a:off x="4118" y="0"/>
              <a:ext cx="5961973" cy="682480"/>
            </a:xfrm>
            <a:custGeom>
              <a:avLst/>
              <a:gdLst/>
              <a:ahLst/>
              <a:cxnLst/>
              <a:rect l="l" t="t" r="r" b="b"/>
              <a:pathLst>
                <a:path w="5961973" h="682480">
                  <a:moveTo>
                    <a:pt x="217958" y="682480"/>
                  </a:moveTo>
                  <a:lnTo>
                    <a:pt x="5744015" y="682480"/>
                  </a:lnTo>
                  <a:cubicBezTo>
                    <a:pt x="5755214" y="682480"/>
                    <a:pt x="5765083" y="675121"/>
                    <a:pt x="5768278" y="664388"/>
                  </a:cubicBezTo>
                  <a:lnTo>
                    <a:pt x="5960705" y="18092"/>
                  </a:lnTo>
                  <a:cubicBezTo>
                    <a:pt x="5961973" y="13832"/>
                    <a:pt x="5961155" y="9224"/>
                    <a:pt x="5958499" y="5662"/>
                  </a:cubicBezTo>
                  <a:cubicBezTo>
                    <a:pt x="5955842" y="2099"/>
                    <a:pt x="5951659" y="0"/>
                    <a:pt x="5947215" y="0"/>
                  </a:cubicBezTo>
                  <a:lnTo>
                    <a:pt x="14758" y="0"/>
                  </a:lnTo>
                  <a:cubicBezTo>
                    <a:pt x="10314" y="0"/>
                    <a:pt x="6131" y="2099"/>
                    <a:pt x="3475" y="5662"/>
                  </a:cubicBezTo>
                  <a:cubicBezTo>
                    <a:pt x="818" y="9224"/>
                    <a:pt x="0" y="13832"/>
                    <a:pt x="1269" y="18092"/>
                  </a:cubicBezTo>
                  <a:lnTo>
                    <a:pt x="193695" y="664388"/>
                  </a:lnTo>
                  <a:cubicBezTo>
                    <a:pt x="196891" y="675121"/>
                    <a:pt x="206759" y="682480"/>
                    <a:pt x="217958" y="68248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127000" y="-38100"/>
              <a:ext cx="5716210" cy="720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2000037" y="6101506"/>
            <a:ext cx="6681195" cy="3454344"/>
          </a:xfrm>
          <a:custGeom>
            <a:avLst/>
            <a:gdLst/>
            <a:ahLst/>
            <a:cxnLst/>
            <a:rect l="l" t="t" r="r" b="b"/>
            <a:pathLst>
              <a:path w="6681195" h="4025420">
                <a:moveTo>
                  <a:pt x="0" y="0"/>
                </a:moveTo>
                <a:lnTo>
                  <a:pt x="6681196" y="0"/>
                </a:lnTo>
                <a:lnTo>
                  <a:pt x="6681196" y="4025420"/>
                </a:lnTo>
                <a:lnTo>
                  <a:pt x="0" y="4025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896938" y="6154023"/>
            <a:ext cx="3006414" cy="617681"/>
          </a:xfrm>
          <a:custGeom>
            <a:avLst/>
            <a:gdLst/>
            <a:ahLst/>
            <a:cxnLst/>
            <a:rect l="l" t="t" r="r" b="b"/>
            <a:pathLst>
              <a:path w="3006414" h="617681">
                <a:moveTo>
                  <a:pt x="0" y="0"/>
                </a:moveTo>
                <a:lnTo>
                  <a:pt x="3006414" y="0"/>
                </a:lnTo>
                <a:lnTo>
                  <a:pt x="3006414" y="617681"/>
                </a:lnTo>
                <a:lnTo>
                  <a:pt x="0" y="617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 rot="-10800000">
            <a:off x="16557512" y="5952324"/>
            <a:ext cx="3715747" cy="4323778"/>
            <a:chOff x="0" y="0"/>
            <a:chExt cx="6985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5852662" y="7494197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3" y="0"/>
                </a:lnTo>
                <a:lnTo>
                  <a:pt x="407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2497926" y="2732149"/>
            <a:ext cx="5804439" cy="3497174"/>
          </a:xfrm>
          <a:custGeom>
            <a:avLst/>
            <a:gdLst/>
            <a:ahLst/>
            <a:cxnLst/>
            <a:rect l="l" t="t" r="r" b="b"/>
            <a:pathLst>
              <a:path w="5804439" h="3497174">
                <a:moveTo>
                  <a:pt x="0" y="0"/>
                </a:moveTo>
                <a:lnTo>
                  <a:pt x="5804439" y="0"/>
                </a:lnTo>
                <a:lnTo>
                  <a:pt x="5804439" y="3497174"/>
                </a:lnTo>
                <a:lnTo>
                  <a:pt x="0" y="34971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3636864" y="2656480"/>
            <a:ext cx="3006414" cy="617681"/>
          </a:xfrm>
          <a:custGeom>
            <a:avLst/>
            <a:gdLst/>
            <a:ahLst/>
            <a:cxnLst/>
            <a:rect l="l" t="t" r="r" b="b"/>
            <a:pathLst>
              <a:path w="3006414" h="617681">
                <a:moveTo>
                  <a:pt x="0" y="0"/>
                </a:moveTo>
                <a:lnTo>
                  <a:pt x="3006414" y="0"/>
                </a:lnTo>
                <a:lnTo>
                  <a:pt x="3006414" y="617681"/>
                </a:lnTo>
                <a:lnTo>
                  <a:pt x="0" y="617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067179" y="2722403"/>
            <a:ext cx="4476072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>
                <a:solidFill>
                  <a:srgbClr val="112D4E"/>
                </a:solidFill>
                <a:latin typeface="Barlow Bold"/>
              </a:rPr>
              <a:t>SASARAN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909919" y="3226536"/>
            <a:ext cx="5083110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9229" lvl="1" indent="-259615" algn="l">
              <a:lnSpc>
                <a:spcPts val="3366"/>
              </a:lnSpc>
              <a:buFont typeface="Arial"/>
              <a:buChar char="•"/>
            </a:pP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berprestasi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tidak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memandang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zona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bersangkutan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. </a:t>
            </a:r>
            <a:r>
              <a:rPr lang="id-ID" sz="2404" spc="-45" dirty="0">
                <a:solidFill>
                  <a:srgbClr val="000000"/>
                </a:solidFill>
                <a:latin typeface="Clear Sans"/>
              </a:rPr>
              <a:t>Perangkingan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pendaftar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id-ID" sz="2404" spc="-45" dirty="0">
                <a:solidFill>
                  <a:srgbClr val="000000"/>
                </a:solidFill>
                <a:latin typeface="Clear Sans"/>
              </a:rPr>
              <a:t>berdasarkan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Nilai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Akhir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(NA)</a:t>
            </a:r>
            <a:r>
              <a:rPr lang="id-ID" sz="2404" spc="-45" dirty="0">
                <a:solidFill>
                  <a:srgbClr val="000000"/>
                </a:solidFill>
                <a:latin typeface="Clear Sans"/>
              </a:rPr>
              <a:t>.</a:t>
            </a:r>
            <a:endParaRPr lang="en-US" sz="2404" spc="-45" dirty="0">
              <a:solidFill>
                <a:srgbClr val="000000"/>
              </a:solidFill>
              <a:latin typeface="Clear San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237127" y="750488"/>
            <a:ext cx="11813745" cy="70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44"/>
              </a:lnSpc>
            </a:pPr>
            <a:r>
              <a:rPr lang="en-US" sz="5040" spc="-126">
                <a:solidFill>
                  <a:srgbClr val="112D4E"/>
                </a:solidFill>
                <a:latin typeface="Barlow Bold"/>
              </a:rPr>
              <a:t>JALUR PRESTASI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111349" y="6256696"/>
            <a:ext cx="4525483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>
                <a:solidFill>
                  <a:srgbClr val="112D4E"/>
                </a:solidFill>
                <a:latin typeface="Barlow Bold"/>
              </a:rPr>
              <a:t>KETENTUAN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849511" y="1699301"/>
            <a:ext cx="6588978" cy="736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4"/>
              </a:lnSpc>
            </a:pPr>
            <a:r>
              <a:rPr lang="en-US" sz="5226" dirty="0" err="1">
                <a:solidFill>
                  <a:srgbClr val="FFFFFF"/>
                </a:solidFill>
                <a:latin typeface="Barlow Bold"/>
              </a:rPr>
              <a:t>Maksimal</a:t>
            </a:r>
            <a:r>
              <a:rPr lang="en-US" sz="5226" dirty="0">
                <a:solidFill>
                  <a:srgbClr val="FFFFFF"/>
                </a:solidFill>
                <a:latin typeface="Barlow Bold"/>
              </a:rPr>
              <a:t> </a:t>
            </a:r>
            <a:r>
              <a:rPr lang="id-ID" sz="5226" dirty="0">
                <a:solidFill>
                  <a:srgbClr val="FFFFFF"/>
                </a:solidFill>
                <a:latin typeface="Barlow Bold"/>
              </a:rPr>
              <a:t>3</a:t>
            </a:r>
            <a:r>
              <a:rPr lang="en-US" sz="5226" dirty="0">
                <a:solidFill>
                  <a:srgbClr val="FFFFFF"/>
                </a:solidFill>
                <a:latin typeface="Barlow Bold"/>
              </a:rPr>
              <a:t>0%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565161" y="6633213"/>
            <a:ext cx="5495103" cy="345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6"/>
              </a:lnSpc>
            </a:pP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DASAR:</a:t>
            </a:r>
          </a:p>
          <a:p>
            <a:pPr marL="519229" lvl="1" indent="-259615" algn="l">
              <a:lnSpc>
                <a:spcPts val="3366"/>
              </a:lnSpc>
              <a:buFont typeface="Arial"/>
              <a:buChar char="•"/>
            </a:pP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Nilai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rata-rata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rapor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dari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asal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. </a:t>
            </a:r>
          </a:p>
          <a:p>
            <a:pPr marL="519229" lvl="1" indent="-259615" algn="l">
              <a:lnSpc>
                <a:spcPts val="3366"/>
              </a:lnSpc>
              <a:buFont typeface="Arial"/>
              <a:buChar char="•"/>
            </a:pP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Surat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Keterangan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Peringkat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Kelas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(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peringkat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1 s/d 10).</a:t>
            </a:r>
          </a:p>
          <a:p>
            <a:pPr marL="519229" lvl="1" indent="-259615" algn="l">
              <a:lnSpc>
                <a:spcPts val="3366"/>
              </a:lnSpc>
              <a:buFont typeface="Arial"/>
              <a:buChar char="•"/>
            </a:pP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prestasi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di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bidang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akademik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maupun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non-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akademik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(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jika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memiliki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/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baik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individu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maupun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kelompok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).</a:t>
            </a:r>
          </a:p>
        </p:txBody>
      </p:sp>
      <p:sp>
        <p:nvSpPr>
          <p:cNvPr id="40" name="Freeform 40"/>
          <p:cNvSpPr/>
          <p:nvPr/>
        </p:nvSpPr>
        <p:spPr>
          <a:xfrm>
            <a:off x="9671138" y="2717110"/>
            <a:ext cx="5929665" cy="3572623"/>
          </a:xfrm>
          <a:custGeom>
            <a:avLst/>
            <a:gdLst/>
            <a:ahLst/>
            <a:cxnLst/>
            <a:rect l="l" t="t" r="r" b="b"/>
            <a:pathLst>
              <a:path w="5929665" h="3572623">
                <a:moveTo>
                  <a:pt x="0" y="0"/>
                </a:moveTo>
                <a:lnTo>
                  <a:pt x="5929665" y="0"/>
                </a:lnTo>
                <a:lnTo>
                  <a:pt x="5929665" y="3572623"/>
                </a:lnTo>
                <a:lnTo>
                  <a:pt x="0" y="35726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0121823" y="3303177"/>
            <a:ext cx="5279603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9229" lvl="1" indent="-259615" algn="l">
              <a:lnSpc>
                <a:spcPts val="3366"/>
              </a:lnSpc>
              <a:buFont typeface="Arial"/>
              <a:buChar char="•"/>
            </a:pP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Prestasi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akademik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: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sains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teknologi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riset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;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atau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inovasi</a:t>
            </a:r>
            <a:endParaRPr lang="en-US" sz="2404" spc="-45" dirty="0">
              <a:solidFill>
                <a:srgbClr val="000000"/>
              </a:solidFill>
              <a:latin typeface="Clear Sans"/>
            </a:endParaRPr>
          </a:p>
          <a:p>
            <a:pPr marL="519229" lvl="1" indent="-259615" algn="l">
              <a:lnSpc>
                <a:spcPts val="3366"/>
              </a:lnSpc>
              <a:buFont typeface="Arial"/>
              <a:buChar char="•"/>
            </a:pP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Prestasi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nonakademik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: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seni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budaya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;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atau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olahraga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marL="519229" lvl="1" indent="-259615" algn="l">
              <a:lnSpc>
                <a:spcPts val="3366"/>
              </a:lnSpc>
              <a:buFont typeface="Arial"/>
              <a:buChar char="•"/>
            </a:pP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min 6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bln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maks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3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thn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(</a:t>
            </a:r>
            <a:r>
              <a:rPr lang="id-ID" sz="2404" spc="-45" dirty="0">
                <a:solidFill>
                  <a:srgbClr val="000000"/>
                </a:solidFill>
                <a:latin typeface="Clear Sans"/>
              </a:rPr>
              <a:t>1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Ju</a:t>
            </a:r>
            <a:r>
              <a:rPr lang="id-ID" sz="2404" spc="-45" dirty="0">
                <a:solidFill>
                  <a:srgbClr val="000000"/>
                </a:solidFill>
                <a:latin typeface="Clear Sans"/>
              </a:rPr>
              <a:t>li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2021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s.d.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26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Desember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2023)</a:t>
            </a:r>
          </a:p>
          <a:p>
            <a:pPr algn="l">
              <a:lnSpc>
                <a:spcPts val="3366"/>
              </a:lnSpc>
            </a:pPr>
            <a:endParaRPr lang="en-US" sz="2404" spc="-45" dirty="0">
              <a:solidFill>
                <a:srgbClr val="000000"/>
              </a:solidFill>
              <a:latin typeface="Clear Sans"/>
            </a:endParaRPr>
          </a:p>
        </p:txBody>
      </p:sp>
      <p:sp>
        <p:nvSpPr>
          <p:cNvPr id="42" name="Freeform 42"/>
          <p:cNvSpPr/>
          <p:nvPr/>
        </p:nvSpPr>
        <p:spPr>
          <a:xfrm>
            <a:off x="10669158" y="2775084"/>
            <a:ext cx="3006414" cy="617681"/>
          </a:xfrm>
          <a:custGeom>
            <a:avLst/>
            <a:gdLst/>
            <a:ahLst/>
            <a:cxnLst/>
            <a:rect l="l" t="t" r="r" b="b"/>
            <a:pathLst>
              <a:path w="3006414" h="617681">
                <a:moveTo>
                  <a:pt x="0" y="0"/>
                </a:moveTo>
                <a:lnTo>
                  <a:pt x="3006415" y="0"/>
                </a:lnTo>
                <a:lnTo>
                  <a:pt x="3006415" y="617681"/>
                </a:lnTo>
                <a:lnTo>
                  <a:pt x="0" y="617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10200453" y="2913033"/>
            <a:ext cx="4476072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>
                <a:solidFill>
                  <a:srgbClr val="112D4E"/>
                </a:solidFill>
                <a:latin typeface="Barlow Bold"/>
              </a:rPr>
              <a:t>BUKTI</a:t>
            </a:r>
          </a:p>
        </p:txBody>
      </p:sp>
      <p:sp>
        <p:nvSpPr>
          <p:cNvPr id="44" name="Freeform 44"/>
          <p:cNvSpPr/>
          <p:nvPr/>
        </p:nvSpPr>
        <p:spPr>
          <a:xfrm>
            <a:off x="10520612" y="6008076"/>
            <a:ext cx="3346683" cy="687591"/>
          </a:xfrm>
          <a:custGeom>
            <a:avLst/>
            <a:gdLst/>
            <a:ahLst/>
            <a:cxnLst/>
            <a:rect l="l" t="t" r="r" b="b"/>
            <a:pathLst>
              <a:path w="3346683" h="687591">
                <a:moveTo>
                  <a:pt x="0" y="0"/>
                </a:moveTo>
                <a:lnTo>
                  <a:pt x="3346683" y="0"/>
                </a:lnTo>
                <a:lnTo>
                  <a:pt x="3346683" y="687591"/>
                </a:lnTo>
                <a:lnTo>
                  <a:pt x="0" y="6875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9931212" y="6142697"/>
            <a:ext cx="4525483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>
                <a:solidFill>
                  <a:srgbClr val="112D4E"/>
                </a:solidFill>
                <a:latin typeface="Barlow Bold"/>
              </a:rPr>
              <a:t>PENYELENGGARA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395929" y="6781392"/>
            <a:ext cx="6085120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9229" lvl="1" indent="-259615" algn="l">
              <a:lnSpc>
                <a:spcPts val="3366"/>
              </a:lnSpc>
              <a:buFont typeface="Arial"/>
              <a:buChar char="•"/>
            </a:pP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Pemerintah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Pusat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Pemerintah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Daerah,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badan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usaha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milik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negara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(BUMN),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badan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usaha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milik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daerah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(BUMD);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atau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induk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organisasi</a:t>
            </a:r>
            <a:endParaRPr lang="en-US" sz="2404" spc="-45" dirty="0">
              <a:solidFill>
                <a:srgbClr val="000000"/>
              </a:solidFill>
              <a:latin typeface="Clear Sans"/>
            </a:endParaRPr>
          </a:p>
          <a:p>
            <a:pPr marL="519229" lvl="1" indent="-259615" algn="l">
              <a:lnSpc>
                <a:spcPts val="3366"/>
              </a:lnSpc>
              <a:buFont typeface="Arial"/>
              <a:buChar char="•"/>
            </a:pP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Pengajuan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nilai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prestasi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dilayani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mulai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id-ID" sz="2404" spc="-45" dirty="0">
                <a:solidFill>
                  <a:srgbClr val="000000"/>
                </a:solidFill>
                <a:latin typeface="Clear Sans"/>
              </a:rPr>
              <a:t>tanggal 18 s.d 21 Juni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2024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pada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 jam </a:t>
            </a:r>
            <a:r>
              <a:rPr lang="en-US" sz="2404" spc="-45" dirty="0" err="1">
                <a:solidFill>
                  <a:srgbClr val="000000"/>
                </a:solidFill>
                <a:latin typeface="Clear Sans"/>
              </a:rPr>
              <a:t>kerja</a:t>
            </a:r>
            <a:r>
              <a:rPr lang="en-US" sz="2404" spc="-45" dirty="0">
                <a:solidFill>
                  <a:srgbClr val="000000"/>
                </a:solidFill>
                <a:latin typeface="Clear Sans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12560" y="3824675"/>
            <a:ext cx="10909889" cy="6242137"/>
            <a:chOff x="0" y="0"/>
            <a:chExt cx="2873386" cy="16440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73386" cy="1644020"/>
            </a:xfrm>
            <a:custGeom>
              <a:avLst/>
              <a:gdLst/>
              <a:ahLst/>
              <a:cxnLst/>
              <a:rect l="l" t="t" r="r" b="b"/>
              <a:pathLst>
                <a:path w="2873386" h="1644020">
                  <a:moveTo>
                    <a:pt x="36191" y="0"/>
                  </a:moveTo>
                  <a:lnTo>
                    <a:pt x="2837195" y="0"/>
                  </a:lnTo>
                  <a:cubicBezTo>
                    <a:pt x="2857183" y="0"/>
                    <a:pt x="2873386" y="16203"/>
                    <a:pt x="2873386" y="36191"/>
                  </a:cubicBezTo>
                  <a:lnTo>
                    <a:pt x="2873386" y="1607829"/>
                  </a:lnTo>
                  <a:cubicBezTo>
                    <a:pt x="2873386" y="1617427"/>
                    <a:pt x="2869573" y="1626633"/>
                    <a:pt x="2862786" y="1633420"/>
                  </a:cubicBezTo>
                  <a:cubicBezTo>
                    <a:pt x="2855999" y="1640207"/>
                    <a:pt x="2846794" y="1644020"/>
                    <a:pt x="2837195" y="1644020"/>
                  </a:cubicBezTo>
                  <a:lnTo>
                    <a:pt x="36191" y="1644020"/>
                  </a:lnTo>
                  <a:cubicBezTo>
                    <a:pt x="16203" y="1644020"/>
                    <a:pt x="0" y="1627817"/>
                    <a:pt x="0" y="1607829"/>
                  </a:cubicBezTo>
                  <a:lnTo>
                    <a:pt x="0" y="36191"/>
                  </a:lnTo>
                  <a:cubicBezTo>
                    <a:pt x="0" y="16203"/>
                    <a:pt x="16203" y="0"/>
                    <a:pt x="36191" y="0"/>
                  </a:cubicBezTo>
                  <a:close/>
                </a:path>
              </a:pathLst>
            </a:custGeom>
            <a:solidFill>
              <a:srgbClr val="348AE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73386" cy="1682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476559" y="8218936"/>
            <a:ext cx="8599530" cy="7814823"/>
          </a:xfrm>
          <a:custGeom>
            <a:avLst/>
            <a:gdLst/>
            <a:ahLst/>
            <a:cxnLst/>
            <a:rect l="l" t="t" r="r" b="b"/>
            <a:pathLst>
              <a:path w="8599530" h="7814823">
                <a:moveTo>
                  <a:pt x="0" y="0"/>
                </a:moveTo>
                <a:lnTo>
                  <a:pt x="8599531" y="0"/>
                </a:lnTo>
                <a:lnTo>
                  <a:pt x="8599531" y="7814823"/>
                </a:lnTo>
                <a:lnTo>
                  <a:pt x="0" y="7814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395845" y="8621339"/>
            <a:ext cx="8760958" cy="7528948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6448" y="0"/>
              <a:ext cx="799904" cy="698500"/>
            </a:xfrm>
            <a:custGeom>
              <a:avLst/>
              <a:gdLst/>
              <a:ahLst/>
              <a:cxnLst/>
              <a:rect l="l" t="t" r="r" b="b"/>
              <a:pathLst>
                <a:path w="799904" h="698500">
                  <a:moveTo>
                    <a:pt x="789465" y="378275"/>
                  </a:moveTo>
                  <a:lnTo>
                    <a:pt x="620039" y="669475"/>
                  </a:lnTo>
                  <a:cubicBezTo>
                    <a:pt x="609584" y="687445"/>
                    <a:pt x="590362" y="698500"/>
                    <a:pt x="569572" y="698500"/>
                  </a:cubicBezTo>
                  <a:lnTo>
                    <a:pt x="230332" y="698500"/>
                  </a:lnTo>
                  <a:cubicBezTo>
                    <a:pt x="209542" y="698500"/>
                    <a:pt x="190320" y="687445"/>
                    <a:pt x="179865" y="669475"/>
                  </a:cubicBezTo>
                  <a:lnTo>
                    <a:pt x="10439" y="378275"/>
                  </a:lnTo>
                  <a:cubicBezTo>
                    <a:pt x="0" y="360333"/>
                    <a:pt x="0" y="338167"/>
                    <a:pt x="10439" y="320225"/>
                  </a:cubicBezTo>
                  <a:lnTo>
                    <a:pt x="179865" y="29025"/>
                  </a:lnTo>
                  <a:cubicBezTo>
                    <a:pt x="190320" y="11055"/>
                    <a:pt x="209542" y="0"/>
                    <a:pt x="230332" y="0"/>
                  </a:cubicBezTo>
                  <a:lnTo>
                    <a:pt x="569572" y="0"/>
                  </a:lnTo>
                  <a:cubicBezTo>
                    <a:pt x="590362" y="0"/>
                    <a:pt x="609584" y="11055"/>
                    <a:pt x="620039" y="29025"/>
                  </a:cubicBezTo>
                  <a:lnTo>
                    <a:pt x="789465" y="320225"/>
                  </a:lnTo>
                  <a:cubicBezTo>
                    <a:pt x="799904" y="338167"/>
                    <a:pt x="799904" y="360333"/>
                    <a:pt x="789465" y="37827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100000"/>
                  </a:srgbClr>
                </a:gs>
                <a:gs pos="50000">
                  <a:srgbClr val="FFDE00">
                    <a:alpha val="100000"/>
                  </a:srgbClr>
                </a:gs>
                <a:gs pos="100000">
                  <a:srgbClr val="FF99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39906" y="202560"/>
            <a:ext cx="15673307" cy="1096903"/>
          </a:xfrm>
          <a:custGeom>
            <a:avLst/>
            <a:gdLst/>
            <a:ahLst/>
            <a:cxnLst/>
            <a:rect l="l" t="t" r="r" b="b"/>
            <a:pathLst>
              <a:path w="15673307" h="1096903">
                <a:moveTo>
                  <a:pt x="0" y="0"/>
                </a:moveTo>
                <a:lnTo>
                  <a:pt x="15673307" y="0"/>
                </a:lnTo>
                <a:lnTo>
                  <a:pt x="15673307" y="1096903"/>
                </a:lnTo>
                <a:lnTo>
                  <a:pt x="0" y="1096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55" t="-133895" b="-234051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6197585" y="-839224"/>
            <a:ext cx="7573225" cy="6508240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solidFill>
              <a:srgbClr val="112D4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4499062" y="-313707"/>
            <a:ext cx="6172867" cy="5457207"/>
            <a:chOff x="0" y="0"/>
            <a:chExt cx="812800" cy="718567"/>
          </a:xfrm>
        </p:grpSpPr>
        <p:sp>
          <p:nvSpPr>
            <p:cNvPr id="14" name="Freeform 14"/>
            <p:cNvSpPr/>
            <p:nvPr/>
          </p:nvSpPr>
          <p:spPr>
            <a:xfrm>
              <a:off x="8436" y="0"/>
              <a:ext cx="795929" cy="718567"/>
            </a:xfrm>
            <a:custGeom>
              <a:avLst/>
              <a:gdLst/>
              <a:ahLst/>
              <a:cxnLst/>
              <a:rect l="l" t="t" r="r" b="b"/>
              <a:pathLst>
                <a:path w="795929" h="718567">
                  <a:moveTo>
                    <a:pt x="782137" y="398584"/>
                  </a:moveTo>
                  <a:lnTo>
                    <a:pt x="623391" y="679266"/>
                  </a:lnTo>
                  <a:cubicBezTo>
                    <a:pt x="609656" y="703552"/>
                    <a:pt x="583914" y="718567"/>
                    <a:pt x="556013" y="718567"/>
                  </a:cubicBezTo>
                  <a:lnTo>
                    <a:pt x="239915" y="718567"/>
                  </a:lnTo>
                  <a:cubicBezTo>
                    <a:pt x="212014" y="718567"/>
                    <a:pt x="186272" y="703552"/>
                    <a:pt x="172537" y="679266"/>
                  </a:cubicBezTo>
                  <a:lnTo>
                    <a:pt x="13791" y="398584"/>
                  </a:lnTo>
                  <a:cubicBezTo>
                    <a:pt x="0" y="374199"/>
                    <a:pt x="0" y="344368"/>
                    <a:pt x="13791" y="319983"/>
                  </a:cubicBezTo>
                  <a:lnTo>
                    <a:pt x="172537" y="39301"/>
                  </a:lnTo>
                  <a:cubicBezTo>
                    <a:pt x="186272" y="15015"/>
                    <a:pt x="212014" y="0"/>
                    <a:pt x="239915" y="0"/>
                  </a:cubicBezTo>
                  <a:lnTo>
                    <a:pt x="556013" y="0"/>
                  </a:lnTo>
                  <a:cubicBezTo>
                    <a:pt x="583914" y="0"/>
                    <a:pt x="609656" y="15015"/>
                    <a:pt x="623391" y="39301"/>
                  </a:cubicBezTo>
                  <a:lnTo>
                    <a:pt x="782137" y="319983"/>
                  </a:lnTo>
                  <a:cubicBezTo>
                    <a:pt x="795928" y="344368"/>
                    <a:pt x="795928" y="374199"/>
                    <a:pt x="782137" y="398584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584200" cy="756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6262705" y="3778760"/>
            <a:ext cx="7573225" cy="6508240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solidFill>
              <a:srgbClr val="112D4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4640569" y="4293340"/>
            <a:ext cx="6172867" cy="5304807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0325621" y="-2246414"/>
            <a:ext cx="7645588" cy="6947928"/>
          </a:xfrm>
          <a:custGeom>
            <a:avLst/>
            <a:gdLst/>
            <a:ahLst/>
            <a:cxnLst/>
            <a:rect l="l" t="t" r="r" b="b"/>
            <a:pathLst>
              <a:path w="7645588" h="6947928">
                <a:moveTo>
                  <a:pt x="0" y="0"/>
                </a:moveTo>
                <a:lnTo>
                  <a:pt x="7645589" y="0"/>
                </a:lnTo>
                <a:lnTo>
                  <a:pt x="7645589" y="6947929"/>
                </a:lnTo>
                <a:lnTo>
                  <a:pt x="0" y="6947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810656" y="4780750"/>
            <a:ext cx="4286500" cy="5585016"/>
          </a:xfrm>
          <a:custGeom>
            <a:avLst/>
            <a:gdLst/>
            <a:ahLst/>
            <a:cxnLst/>
            <a:rect l="l" t="t" r="r" b="b"/>
            <a:pathLst>
              <a:path w="4286500" h="5585016">
                <a:moveTo>
                  <a:pt x="0" y="0"/>
                </a:moveTo>
                <a:lnTo>
                  <a:pt x="4286500" y="0"/>
                </a:lnTo>
                <a:lnTo>
                  <a:pt x="4286500" y="5585016"/>
                </a:lnTo>
                <a:lnTo>
                  <a:pt x="0" y="5585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 rot="-5478636">
            <a:off x="16599862" y="8266500"/>
            <a:ext cx="1845214" cy="2147158"/>
            <a:chOff x="0" y="0"/>
            <a:chExt cx="6985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4847"/>
              <a:ext cx="698500" cy="803107"/>
            </a:xfrm>
            <a:custGeom>
              <a:avLst/>
              <a:gdLst/>
              <a:ahLst/>
              <a:cxnLst/>
              <a:rect l="l" t="t" r="r" b="b"/>
              <a:pathLst>
                <a:path w="698500" h="803107">
                  <a:moveTo>
                    <a:pt x="371066" y="7846"/>
                  </a:moveTo>
                  <a:lnTo>
                    <a:pt x="676684" y="185660"/>
                  </a:lnTo>
                  <a:cubicBezTo>
                    <a:pt x="690191" y="193519"/>
                    <a:pt x="698500" y="207966"/>
                    <a:pt x="698500" y="223593"/>
                  </a:cubicBezTo>
                  <a:lnTo>
                    <a:pt x="698500" y="579513"/>
                  </a:lnTo>
                  <a:cubicBezTo>
                    <a:pt x="698500" y="595140"/>
                    <a:pt x="690191" y="609587"/>
                    <a:pt x="676684" y="617446"/>
                  </a:cubicBezTo>
                  <a:lnTo>
                    <a:pt x="371066" y="795260"/>
                  </a:lnTo>
                  <a:cubicBezTo>
                    <a:pt x="357580" y="803106"/>
                    <a:pt x="340920" y="803106"/>
                    <a:pt x="327434" y="795260"/>
                  </a:cubicBezTo>
                  <a:lnTo>
                    <a:pt x="21816" y="617446"/>
                  </a:lnTo>
                  <a:cubicBezTo>
                    <a:pt x="8309" y="609587"/>
                    <a:pt x="0" y="595140"/>
                    <a:pt x="0" y="579513"/>
                  </a:cubicBezTo>
                  <a:lnTo>
                    <a:pt x="0" y="223593"/>
                  </a:lnTo>
                  <a:cubicBezTo>
                    <a:pt x="0" y="207966"/>
                    <a:pt x="8309" y="193519"/>
                    <a:pt x="21816" y="185660"/>
                  </a:cubicBezTo>
                  <a:lnTo>
                    <a:pt x="327434" y="7846"/>
                  </a:lnTo>
                  <a:cubicBezTo>
                    <a:pt x="340920" y="0"/>
                    <a:pt x="357580" y="0"/>
                    <a:pt x="371066" y="78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68987" y="1954443"/>
            <a:ext cx="866162" cy="866162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66675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2538" y="6599799"/>
            <a:ext cx="866162" cy="866162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66675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375639" y="421635"/>
            <a:ext cx="16689755" cy="715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8"/>
              </a:lnSpc>
            </a:pPr>
            <a:r>
              <a:rPr lang="en-US" sz="5100" spc="-127">
                <a:solidFill>
                  <a:srgbClr val="112D4E"/>
                </a:solidFill>
                <a:latin typeface="Barlow Bold"/>
              </a:rPr>
              <a:t>KETENTUAN NILAI RAPOT DAN PIAGAM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2583456" y="-1976077"/>
            <a:ext cx="6708021" cy="5764705"/>
            <a:chOff x="0" y="0"/>
            <a:chExt cx="812800" cy="698500"/>
          </a:xfrm>
        </p:grpSpPr>
        <p:sp>
          <p:nvSpPr>
            <p:cNvPr id="35" name="Freeform 35"/>
            <p:cNvSpPr/>
            <p:nvPr/>
          </p:nvSpPr>
          <p:spPr>
            <a:xfrm>
              <a:off x="8422" y="0"/>
              <a:ext cx="795957" cy="698500"/>
            </a:xfrm>
            <a:custGeom>
              <a:avLst/>
              <a:gdLst/>
              <a:ahLst/>
              <a:cxnLst/>
              <a:rect l="l" t="t" r="r" b="b"/>
              <a:pathLst>
                <a:path w="795957" h="698500">
                  <a:moveTo>
                    <a:pt x="782323" y="387158"/>
                  </a:moveTo>
                  <a:lnTo>
                    <a:pt x="623233" y="660592"/>
                  </a:lnTo>
                  <a:cubicBezTo>
                    <a:pt x="609578" y="684062"/>
                    <a:pt x="584474" y="698500"/>
                    <a:pt x="557321" y="698500"/>
                  </a:cubicBezTo>
                  <a:lnTo>
                    <a:pt x="238635" y="698500"/>
                  </a:lnTo>
                  <a:cubicBezTo>
                    <a:pt x="211482" y="698500"/>
                    <a:pt x="186378" y="684062"/>
                    <a:pt x="172723" y="660592"/>
                  </a:cubicBezTo>
                  <a:lnTo>
                    <a:pt x="13633" y="387158"/>
                  </a:lnTo>
                  <a:cubicBezTo>
                    <a:pt x="0" y="363725"/>
                    <a:pt x="0" y="334775"/>
                    <a:pt x="13633" y="311342"/>
                  </a:cubicBezTo>
                  <a:lnTo>
                    <a:pt x="172723" y="37908"/>
                  </a:lnTo>
                  <a:cubicBezTo>
                    <a:pt x="186378" y="14438"/>
                    <a:pt x="211482" y="0"/>
                    <a:pt x="238635" y="0"/>
                  </a:cubicBezTo>
                  <a:lnTo>
                    <a:pt x="557321" y="0"/>
                  </a:lnTo>
                  <a:cubicBezTo>
                    <a:pt x="584474" y="0"/>
                    <a:pt x="609578" y="14438"/>
                    <a:pt x="623233" y="37908"/>
                  </a:cubicBezTo>
                  <a:lnTo>
                    <a:pt x="782323" y="311342"/>
                  </a:lnTo>
                  <a:cubicBezTo>
                    <a:pt x="795956" y="334775"/>
                    <a:pt x="795956" y="363725"/>
                    <a:pt x="782323" y="387158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166849" y="-1380905"/>
            <a:ext cx="5879077" cy="5070650"/>
            <a:chOff x="0" y="0"/>
            <a:chExt cx="4346359" cy="3748695"/>
          </a:xfrm>
        </p:grpSpPr>
        <p:sp>
          <p:nvSpPr>
            <p:cNvPr id="38" name="Freeform 38"/>
            <p:cNvSpPr/>
            <p:nvPr/>
          </p:nvSpPr>
          <p:spPr>
            <a:xfrm flipH="1">
              <a:off x="-32" y="0"/>
              <a:ext cx="4361815" cy="3748733"/>
            </a:xfrm>
            <a:custGeom>
              <a:avLst/>
              <a:gdLst/>
              <a:ahLst/>
              <a:cxnLst/>
              <a:rect l="l" t="t" r="r" b="b"/>
              <a:pathLst>
                <a:path w="4361815" h="3748733">
                  <a:moveTo>
                    <a:pt x="3086608" y="0"/>
                  </a:moveTo>
                  <a:cubicBezTo>
                    <a:pt x="3210306" y="0"/>
                    <a:pt x="3324479" y="64065"/>
                    <a:pt x="3386328" y="168248"/>
                  </a:cubicBezTo>
                  <a:lnTo>
                    <a:pt x="4299966" y="1706180"/>
                  </a:lnTo>
                  <a:cubicBezTo>
                    <a:pt x="4361815" y="1810239"/>
                    <a:pt x="4361815" y="1938493"/>
                    <a:pt x="4299966" y="2042552"/>
                  </a:cubicBezTo>
                  <a:lnTo>
                    <a:pt x="3386455" y="3580484"/>
                  </a:lnTo>
                  <a:cubicBezTo>
                    <a:pt x="3325114" y="3683679"/>
                    <a:pt x="3212338" y="3747621"/>
                    <a:pt x="3089910" y="3748733"/>
                  </a:cubicBezTo>
                  <a:lnTo>
                    <a:pt x="1256411" y="3748733"/>
                  </a:lnTo>
                  <a:cubicBezTo>
                    <a:pt x="1133983" y="3747621"/>
                    <a:pt x="1021207" y="3683679"/>
                    <a:pt x="959866" y="3580484"/>
                  </a:cubicBezTo>
                  <a:lnTo>
                    <a:pt x="46355" y="2042552"/>
                  </a:lnTo>
                  <a:cubicBezTo>
                    <a:pt x="15875" y="1991325"/>
                    <a:pt x="508" y="1934296"/>
                    <a:pt x="0" y="1877020"/>
                  </a:cubicBezTo>
                  <a:lnTo>
                    <a:pt x="0" y="1871588"/>
                  </a:lnTo>
                  <a:cubicBezTo>
                    <a:pt x="508" y="1814436"/>
                    <a:pt x="15875" y="1757284"/>
                    <a:pt x="46355" y="1706056"/>
                  </a:cubicBezTo>
                  <a:lnTo>
                    <a:pt x="959866" y="168248"/>
                  </a:lnTo>
                  <a:cubicBezTo>
                    <a:pt x="1021715" y="64065"/>
                    <a:pt x="1135888" y="0"/>
                    <a:pt x="1259586" y="0"/>
                  </a:cubicBezTo>
                  <a:close/>
                </a:path>
              </a:pathLst>
            </a:custGeom>
            <a:blipFill>
              <a:blip r:embed="rId7"/>
              <a:stretch>
                <a:fillRect l="-130159" r="-15213" b="-35844"/>
              </a:stretch>
            </a:blipFill>
          </p:spPr>
        </p:sp>
      </p:grpSp>
      <p:sp>
        <p:nvSpPr>
          <p:cNvPr id="39" name="Freeform 39"/>
          <p:cNvSpPr/>
          <p:nvPr/>
        </p:nvSpPr>
        <p:spPr>
          <a:xfrm>
            <a:off x="1135149" y="1684442"/>
            <a:ext cx="3201990" cy="1460908"/>
          </a:xfrm>
          <a:custGeom>
            <a:avLst/>
            <a:gdLst/>
            <a:ahLst/>
            <a:cxnLst/>
            <a:rect l="l" t="t" r="r" b="b"/>
            <a:pathLst>
              <a:path w="3201990" h="1460908">
                <a:moveTo>
                  <a:pt x="0" y="0"/>
                </a:moveTo>
                <a:lnTo>
                  <a:pt x="3201990" y="0"/>
                </a:lnTo>
                <a:lnTo>
                  <a:pt x="3201990" y="1460908"/>
                </a:lnTo>
                <a:lnTo>
                  <a:pt x="0" y="1460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1447800" y="6616456"/>
            <a:ext cx="2580268" cy="1315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47"/>
              </a:lnSpc>
            </a:pPr>
            <a:r>
              <a:rPr lang="en-US" sz="3819" dirty="0">
                <a:solidFill>
                  <a:srgbClr val="000000"/>
                </a:solidFill>
                <a:latin typeface="Canva Sans 2 Bold"/>
              </a:rPr>
              <a:t>PIAGAM (NP)</a:t>
            </a:r>
          </a:p>
        </p:txBody>
      </p:sp>
      <p:sp>
        <p:nvSpPr>
          <p:cNvPr id="41" name="Freeform 41"/>
          <p:cNvSpPr/>
          <p:nvPr/>
        </p:nvSpPr>
        <p:spPr>
          <a:xfrm>
            <a:off x="1135149" y="6142958"/>
            <a:ext cx="3118924" cy="2289729"/>
          </a:xfrm>
          <a:custGeom>
            <a:avLst/>
            <a:gdLst/>
            <a:ahLst/>
            <a:cxnLst/>
            <a:rect l="l" t="t" r="r" b="b"/>
            <a:pathLst>
              <a:path w="3201990" h="1460908">
                <a:moveTo>
                  <a:pt x="0" y="0"/>
                </a:moveTo>
                <a:lnTo>
                  <a:pt x="3201991" y="0"/>
                </a:lnTo>
                <a:lnTo>
                  <a:pt x="3201991" y="1460908"/>
                </a:lnTo>
                <a:lnTo>
                  <a:pt x="0" y="1460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  <a:endParaRPr lang="id-ID" dirty="0"/>
          </a:p>
        </p:txBody>
      </p:sp>
      <p:grpSp>
        <p:nvGrpSpPr>
          <p:cNvPr id="42" name="Group 42"/>
          <p:cNvGrpSpPr/>
          <p:nvPr/>
        </p:nvGrpSpPr>
        <p:grpSpPr>
          <a:xfrm>
            <a:off x="5191471" y="1680463"/>
            <a:ext cx="8604094" cy="1878976"/>
            <a:chOff x="0" y="0"/>
            <a:chExt cx="2266099" cy="494874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266099" cy="494874"/>
            </a:xfrm>
            <a:custGeom>
              <a:avLst/>
              <a:gdLst/>
              <a:ahLst/>
              <a:cxnLst/>
              <a:rect l="l" t="t" r="r" b="b"/>
              <a:pathLst>
                <a:path w="2266099" h="494874">
                  <a:moveTo>
                    <a:pt x="45890" y="0"/>
                  </a:moveTo>
                  <a:lnTo>
                    <a:pt x="2220209" y="0"/>
                  </a:lnTo>
                  <a:cubicBezTo>
                    <a:pt x="2245553" y="0"/>
                    <a:pt x="2266099" y="20545"/>
                    <a:pt x="2266099" y="45890"/>
                  </a:cubicBezTo>
                  <a:lnTo>
                    <a:pt x="2266099" y="448985"/>
                  </a:lnTo>
                  <a:cubicBezTo>
                    <a:pt x="2266099" y="474329"/>
                    <a:pt x="2245553" y="494874"/>
                    <a:pt x="2220209" y="494874"/>
                  </a:cubicBezTo>
                  <a:lnTo>
                    <a:pt x="45890" y="494874"/>
                  </a:lnTo>
                  <a:cubicBezTo>
                    <a:pt x="20545" y="494874"/>
                    <a:pt x="0" y="474329"/>
                    <a:pt x="0" y="448985"/>
                  </a:cubicBezTo>
                  <a:lnTo>
                    <a:pt x="0" y="45890"/>
                  </a:lnTo>
                  <a:cubicBezTo>
                    <a:pt x="0" y="20545"/>
                    <a:pt x="20545" y="0"/>
                    <a:pt x="45890" y="0"/>
                  </a:cubicBezTo>
                  <a:close/>
                </a:path>
              </a:pathLst>
            </a:custGeom>
            <a:solidFill>
              <a:srgbClr val="44A9EF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2266099" cy="532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17076090" y="9013913"/>
            <a:ext cx="3713607" cy="41148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4291021" y="2320846"/>
            <a:ext cx="815600" cy="372117"/>
          </a:xfrm>
          <a:custGeom>
            <a:avLst/>
            <a:gdLst/>
            <a:ahLst/>
            <a:cxnLst/>
            <a:rect l="l" t="t" r="r" b="b"/>
            <a:pathLst>
              <a:path w="815600" h="372117">
                <a:moveTo>
                  <a:pt x="0" y="0"/>
                </a:moveTo>
                <a:lnTo>
                  <a:pt x="815599" y="0"/>
                </a:lnTo>
                <a:lnTo>
                  <a:pt x="815599" y="372118"/>
                </a:lnTo>
                <a:lnTo>
                  <a:pt x="0" y="3721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4206170" y="6759685"/>
            <a:ext cx="815600" cy="372117"/>
          </a:xfrm>
          <a:custGeom>
            <a:avLst/>
            <a:gdLst/>
            <a:ahLst/>
            <a:cxnLst/>
            <a:rect l="l" t="t" r="r" b="b"/>
            <a:pathLst>
              <a:path w="815600" h="372117">
                <a:moveTo>
                  <a:pt x="0" y="0"/>
                </a:moveTo>
                <a:lnTo>
                  <a:pt x="815600" y="0"/>
                </a:lnTo>
                <a:lnTo>
                  <a:pt x="815600" y="372117"/>
                </a:lnTo>
                <a:lnTo>
                  <a:pt x="0" y="3721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591465" y="2059842"/>
            <a:ext cx="221206" cy="56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0"/>
              </a:lnSpc>
            </a:pPr>
            <a:r>
              <a:rPr lang="en-US" sz="3926" spc="-98">
                <a:solidFill>
                  <a:srgbClr val="FFFFFF"/>
                </a:solidFill>
                <a:latin typeface="Barlow Bold"/>
              </a:rPr>
              <a:t>1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33081" y="6684739"/>
            <a:ext cx="221206" cy="56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0"/>
              </a:lnSpc>
            </a:pPr>
            <a:r>
              <a:rPr lang="en-US" sz="3926" spc="-98">
                <a:solidFill>
                  <a:srgbClr val="FFFFFF"/>
                </a:solidFill>
                <a:latin typeface="Barlow Bold"/>
              </a:rPr>
              <a:t>2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592395" y="1969223"/>
            <a:ext cx="8067591" cy="1378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6"/>
              </a:lnSpc>
            </a:pP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Nilai rata-rata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rapor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(NR) 5 semester yang data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dalam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DAPODIK/EMIS</a:t>
            </a:r>
          </a:p>
          <a:p>
            <a:pPr marL="0" lvl="0" indent="0" algn="l">
              <a:lnSpc>
                <a:spcPts val="3706"/>
              </a:lnSpc>
            </a:pPr>
            <a:endParaRPr lang="en-US" sz="2345" spc="-44" dirty="0">
              <a:solidFill>
                <a:srgbClr val="000000"/>
              </a:solidFill>
              <a:latin typeface="Clear Sans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566130" y="1854313"/>
            <a:ext cx="2589312" cy="111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sz="3219" dirty="0">
                <a:solidFill>
                  <a:srgbClr val="000000"/>
                </a:solidFill>
                <a:latin typeface="Canva Sans 2 Bold"/>
              </a:rPr>
              <a:t>NILAI RAPOT</a:t>
            </a:r>
          </a:p>
          <a:p>
            <a:pPr algn="ctr">
              <a:lnSpc>
                <a:spcPts val="4507"/>
              </a:lnSpc>
            </a:pPr>
            <a:r>
              <a:rPr lang="en-US" sz="3219" dirty="0">
                <a:solidFill>
                  <a:srgbClr val="000000"/>
                </a:solidFill>
                <a:latin typeface="Canva Sans 2 Bold"/>
              </a:rPr>
              <a:t>(NR)</a:t>
            </a:r>
          </a:p>
        </p:txBody>
      </p:sp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761931"/>
              </p:ext>
            </p:extLst>
          </p:nvPr>
        </p:nvGraphicFramePr>
        <p:xfrm>
          <a:off x="5257800" y="4043785"/>
          <a:ext cx="10259848" cy="576708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42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7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4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4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15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7553">
                <a:tc rowSpan="2">
                  <a:txBody>
                    <a:bodyPr/>
                    <a:lstStyle/>
                    <a:p>
                      <a:pPr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id-ID" sz="28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GB" sz="28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04775">
                        <a:spcAft>
                          <a:spcPts val="0"/>
                        </a:spcAft>
                      </a:pPr>
                      <a:r>
                        <a:rPr lang="id-ID" sz="2800" spc="-25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  <a:endParaRPr lang="en-GB" sz="28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id-ID" sz="28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n-GB" sz="28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80010">
                        <a:spcAft>
                          <a:spcPts val="0"/>
                        </a:spcAft>
                      </a:pPr>
                      <a:r>
                        <a:rPr lang="id-ID" sz="28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TINGKATAN</a:t>
                      </a:r>
                      <a:r>
                        <a:rPr lang="id-ID" sz="2800" spc="8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d-ID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LOMBA</a:t>
                      </a:r>
                      <a:r>
                        <a:rPr lang="id-ID" sz="2800" spc="-20" baseline="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BERJENJANG</a:t>
                      </a:r>
                      <a:endParaRPr lang="en-GB" sz="28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3">
                  <a:txBody>
                    <a:bodyPr/>
                    <a:lstStyle/>
                    <a:p>
                      <a:pPr marL="843280">
                        <a:spcAft>
                          <a:spcPts val="0"/>
                        </a:spcAft>
                      </a:pPr>
                      <a:r>
                        <a:rPr lang="id-ID" sz="28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BOBOT</a:t>
                      </a:r>
                      <a:r>
                        <a:rPr lang="id-ID" sz="2800" spc="185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d-ID" sz="2800" spc="-1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NILAI</a:t>
                      </a:r>
                      <a:endParaRPr lang="en-GB" sz="28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6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33350">
                        <a:spcBef>
                          <a:spcPts val="885"/>
                        </a:spcBef>
                        <a:spcAft>
                          <a:spcPts val="0"/>
                        </a:spcAft>
                      </a:pPr>
                      <a:r>
                        <a:rPr lang="id-ID" sz="28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JUARA</a:t>
                      </a:r>
                      <a:r>
                        <a:rPr lang="id-ID" sz="2800" spc="11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d-ID" sz="2800" spc="-5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endParaRPr lang="en-GB" sz="28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445" marR="3810" algn="ctr">
                        <a:spcBef>
                          <a:spcPts val="885"/>
                        </a:spcBef>
                        <a:spcAft>
                          <a:spcPts val="0"/>
                        </a:spcAft>
                      </a:pPr>
                      <a:r>
                        <a:rPr lang="id-ID" sz="28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JUARA</a:t>
                      </a:r>
                      <a:r>
                        <a:rPr lang="id-ID" sz="2800" spc="11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d-ID" sz="2800" spc="-25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II</a:t>
                      </a:r>
                      <a:endParaRPr lang="en-GB" sz="28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5715" marR="4445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id-ID" sz="2800" spc="-1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JUARA</a:t>
                      </a:r>
                      <a:r>
                        <a:rPr lang="id-ID" sz="2800" spc="0" baseline="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d-ID" sz="2800" spc="-25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III</a:t>
                      </a:r>
                      <a:endParaRPr lang="en-GB" sz="28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2722">
                <a:tc>
                  <a:txBody>
                    <a:bodyPr/>
                    <a:lstStyle/>
                    <a:p>
                      <a:pPr marL="66675">
                        <a:spcAft>
                          <a:spcPts val="0"/>
                        </a:spcAft>
                      </a:pPr>
                      <a:r>
                        <a:rPr lang="id-ID" sz="2800" spc="-25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a.</a:t>
                      </a:r>
                      <a:endParaRPr lang="en-GB" sz="28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6675">
                        <a:spcAft>
                          <a:spcPts val="0"/>
                        </a:spcAft>
                      </a:pPr>
                      <a:r>
                        <a:rPr lang="id-ID" sz="2800" spc="-1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Tingkat</a:t>
                      </a:r>
                      <a:endParaRPr lang="en-GB" sz="28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66675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id-ID" sz="2800" spc="-1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Internasional</a:t>
                      </a:r>
                      <a:endParaRPr lang="en-GB" sz="28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3">
                  <a:txBody>
                    <a:bodyPr/>
                    <a:lstStyle/>
                    <a:p>
                      <a:pPr marL="648335">
                        <a:spcBef>
                          <a:spcPts val="885"/>
                        </a:spcBef>
                        <a:spcAft>
                          <a:spcPts val="0"/>
                        </a:spcAft>
                      </a:pPr>
                      <a:r>
                        <a:rPr lang="id-ID" sz="28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Langsung</a:t>
                      </a:r>
                      <a:r>
                        <a:rPr lang="id-ID" sz="2800" spc="65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d-ID" sz="2800" spc="-1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diterima</a:t>
                      </a:r>
                      <a:endParaRPr lang="en-GB" sz="28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327">
                <a:tc>
                  <a:txBody>
                    <a:bodyPr/>
                    <a:lstStyle/>
                    <a:p>
                      <a:pPr marL="66675">
                        <a:spcAft>
                          <a:spcPts val="0"/>
                        </a:spcAft>
                      </a:pPr>
                      <a:r>
                        <a:rPr lang="id-ID" sz="2800" spc="-25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b.</a:t>
                      </a:r>
                      <a:endParaRPr lang="en-GB" sz="28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6675">
                        <a:spcAft>
                          <a:spcPts val="0"/>
                        </a:spcAft>
                      </a:pPr>
                      <a:r>
                        <a:rPr lang="id-ID" sz="28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Tingkat</a:t>
                      </a:r>
                      <a:r>
                        <a:rPr lang="id-ID" sz="2800" spc="-5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d-ID" sz="2800" spc="-1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Nasional</a:t>
                      </a:r>
                      <a:endParaRPr lang="en-GB" sz="28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6040">
                        <a:spcAft>
                          <a:spcPts val="0"/>
                        </a:spcAft>
                      </a:pPr>
                      <a:r>
                        <a:rPr lang="id-ID" sz="2800" spc="-1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Langsung</a:t>
                      </a:r>
                      <a:endParaRPr lang="en-GB" sz="28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66040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id-ID" sz="2800" spc="-1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diterima</a:t>
                      </a:r>
                      <a:endParaRPr lang="en-GB" sz="28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445" marR="1270" algn="ctr">
                        <a:spcAft>
                          <a:spcPts val="0"/>
                        </a:spcAft>
                      </a:pPr>
                      <a:r>
                        <a:rPr lang="id-ID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r>
                        <a:rPr lang="en-US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id-ID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GB" sz="28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56540">
                        <a:spcAft>
                          <a:spcPts val="0"/>
                        </a:spcAft>
                      </a:pPr>
                      <a:r>
                        <a:rPr lang="id-ID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r>
                        <a:rPr lang="en-US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id-ID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GB" sz="28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8327">
                <a:tc>
                  <a:txBody>
                    <a:bodyPr/>
                    <a:lstStyle/>
                    <a:p>
                      <a:pPr marL="66675">
                        <a:spcAft>
                          <a:spcPts val="0"/>
                        </a:spcAft>
                      </a:pPr>
                      <a:r>
                        <a:rPr lang="id-ID" sz="2800" spc="-25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c.</a:t>
                      </a:r>
                      <a:endParaRPr lang="en-GB" sz="28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6675">
                        <a:spcAft>
                          <a:spcPts val="0"/>
                        </a:spcAft>
                      </a:pPr>
                      <a:r>
                        <a:rPr lang="id-ID" sz="28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Tingkat</a:t>
                      </a:r>
                      <a:r>
                        <a:rPr lang="id-ID" sz="2800" spc="17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spc="-1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Provinsi</a:t>
                      </a:r>
                      <a:endParaRPr lang="en-GB" sz="28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6040">
                        <a:spcAft>
                          <a:spcPts val="0"/>
                        </a:spcAft>
                      </a:pPr>
                      <a:r>
                        <a:rPr lang="id-ID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r>
                        <a:rPr lang="en-US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id-ID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GB" sz="28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445" marR="1270" algn="ctr">
                        <a:spcAft>
                          <a:spcPts val="0"/>
                        </a:spcAft>
                      </a:pPr>
                      <a:r>
                        <a:rPr lang="id-ID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r>
                        <a:rPr lang="en-US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id-ID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GB" sz="28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56540">
                        <a:spcAft>
                          <a:spcPts val="0"/>
                        </a:spcAft>
                      </a:pPr>
                      <a:r>
                        <a:rPr lang="id-ID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r>
                        <a:rPr lang="en-US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id-ID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GB" sz="28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8327">
                <a:tc>
                  <a:txBody>
                    <a:bodyPr/>
                    <a:lstStyle/>
                    <a:p>
                      <a:pPr marL="66675">
                        <a:spcAft>
                          <a:spcPts val="0"/>
                        </a:spcAft>
                      </a:pPr>
                      <a:r>
                        <a:rPr lang="id-ID" sz="2800" spc="-25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d.</a:t>
                      </a:r>
                      <a:endParaRPr lang="en-GB" sz="280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6675">
                        <a:spcAft>
                          <a:spcPts val="0"/>
                        </a:spcAft>
                      </a:pPr>
                      <a:r>
                        <a:rPr lang="id-ID" sz="28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Tingkat</a:t>
                      </a:r>
                      <a:r>
                        <a:rPr lang="id-ID" sz="2800" spc="-5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d-ID" sz="2800" spc="-1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Kab/Kota</a:t>
                      </a:r>
                      <a:endParaRPr lang="en-GB" sz="28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6040">
                        <a:spcAft>
                          <a:spcPts val="0"/>
                        </a:spcAft>
                      </a:pPr>
                      <a:r>
                        <a:rPr lang="id-ID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r>
                        <a:rPr lang="en-US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id-ID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GB" sz="28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445" marR="1270" algn="ctr">
                        <a:spcAft>
                          <a:spcPts val="0"/>
                        </a:spcAft>
                      </a:pPr>
                      <a:r>
                        <a:rPr lang="id-ID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id-ID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GB" sz="28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56540">
                        <a:spcAft>
                          <a:spcPts val="0"/>
                        </a:spcAft>
                      </a:pPr>
                      <a:r>
                        <a:rPr lang="id-ID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r>
                        <a:rPr lang="en-US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id-ID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2800" spc="-2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GB" sz="28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9600" y="2628900"/>
            <a:ext cx="10909889" cy="6242137"/>
            <a:chOff x="0" y="0"/>
            <a:chExt cx="2873386" cy="16440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73386" cy="1644020"/>
            </a:xfrm>
            <a:custGeom>
              <a:avLst/>
              <a:gdLst/>
              <a:ahLst/>
              <a:cxnLst/>
              <a:rect l="l" t="t" r="r" b="b"/>
              <a:pathLst>
                <a:path w="2873386" h="1644020">
                  <a:moveTo>
                    <a:pt x="36191" y="0"/>
                  </a:moveTo>
                  <a:lnTo>
                    <a:pt x="2837195" y="0"/>
                  </a:lnTo>
                  <a:cubicBezTo>
                    <a:pt x="2857183" y="0"/>
                    <a:pt x="2873386" y="16203"/>
                    <a:pt x="2873386" y="36191"/>
                  </a:cubicBezTo>
                  <a:lnTo>
                    <a:pt x="2873386" y="1607829"/>
                  </a:lnTo>
                  <a:cubicBezTo>
                    <a:pt x="2873386" y="1617427"/>
                    <a:pt x="2869573" y="1626633"/>
                    <a:pt x="2862786" y="1633420"/>
                  </a:cubicBezTo>
                  <a:cubicBezTo>
                    <a:pt x="2855999" y="1640207"/>
                    <a:pt x="2846794" y="1644020"/>
                    <a:pt x="2837195" y="1644020"/>
                  </a:cubicBezTo>
                  <a:lnTo>
                    <a:pt x="36191" y="1644020"/>
                  </a:lnTo>
                  <a:cubicBezTo>
                    <a:pt x="16203" y="1644020"/>
                    <a:pt x="0" y="1627817"/>
                    <a:pt x="0" y="1607829"/>
                  </a:cubicBezTo>
                  <a:lnTo>
                    <a:pt x="0" y="36191"/>
                  </a:lnTo>
                  <a:cubicBezTo>
                    <a:pt x="0" y="16203"/>
                    <a:pt x="16203" y="0"/>
                    <a:pt x="36191" y="0"/>
                  </a:cubicBezTo>
                  <a:close/>
                </a:path>
              </a:pathLst>
            </a:custGeom>
            <a:solidFill>
              <a:srgbClr val="348AE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73386" cy="1682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476559" y="8218936"/>
            <a:ext cx="8599530" cy="7814823"/>
          </a:xfrm>
          <a:custGeom>
            <a:avLst/>
            <a:gdLst/>
            <a:ahLst/>
            <a:cxnLst/>
            <a:rect l="l" t="t" r="r" b="b"/>
            <a:pathLst>
              <a:path w="8599530" h="7814823">
                <a:moveTo>
                  <a:pt x="0" y="0"/>
                </a:moveTo>
                <a:lnTo>
                  <a:pt x="8599531" y="0"/>
                </a:lnTo>
                <a:lnTo>
                  <a:pt x="8599531" y="7814823"/>
                </a:lnTo>
                <a:lnTo>
                  <a:pt x="0" y="7814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395845" y="8621339"/>
            <a:ext cx="8760958" cy="7528948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6448" y="0"/>
              <a:ext cx="799904" cy="698500"/>
            </a:xfrm>
            <a:custGeom>
              <a:avLst/>
              <a:gdLst/>
              <a:ahLst/>
              <a:cxnLst/>
              <a:rect l="l" t="t" r="r" b="b"/>
              <a:pathLst>
                <a:path w="799904" h="698500">
                  <a:moveTo>
                    <a:pt x="789465" y="378275"/>
                  </a:moveTo>
                  <a:lnTo>
                    <a:pt x="620039" y="669475"/>
                  </a:lnTo>
                  <a:cubicBezTo>
                    <a:pt x="609584" y="687445"/>
                    <a:pt x="590362" y="698500"/>
                    <a:pt x="569572" y="698500"/>
                  </a:cubicBezTo>
                  <a:lnTo>
                    <a:pt x="230332" y="698500"/>
                  </a:lnTo>
                  <a:cubicBezTo>
                    <a:pt x="209542" y="698500"/>
                    <a:pt x="190320" y="687445"/>
                    <a:pt x="179865" y="669475"/>
                  </a:cubicBezTo>
                  <a:lnTo>
                    <a:pt x="10439" y="378275"/>
                  </a:lnTo>
                  <a:cubicBezTo>
                    <a:pt x="0" y="360333"/>
                    <a:pt x="0" y="338167"/>
                    <a:pt x="10439" y="320225"/>
                  </a:cubicBezTo>
                  <a:lnTo>
                    <a:pt x="179865" y="29025"/>
                  </a:lnTo>
                  <a:cubicBezTo>
                    <a:pt x="190320" y="11055"/>
                    <a:pt x="209542" y="0"/>
                    <a:pt x="230332" y="0"/>
                  </a:cubicBezTo>
                  <a:lnTo>
                    <a:pt x="569572" y="0"/>
                  </a:lnTo>
                  <a:cubicBezTo>
                    <a:pt x="590362" y="0"/>
                    <a:pt x="609584" y="11055"/>
                    <a:pt x="620039" y="29025"/>
                  </a:cubicBezTo>
                  <a:lnTo>
                    <a:pt x="789465" y="320225"/>
                  </a:lnTo>
                  <a:cubicBezTo>
                    <a:pt x="799904" y="338167"/>
                    <a:pt x="799904" y="360333"/>
                    <a:pt x="789465" y="37827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100000"/>
                  </a:srgbClr>
                </a:gs>
                <a:gs pos="50000">
                  <a:srgbClr val="FFDE00">
                    <a:alpha val="100000"/>
                  </a:srgbClr>
                </a:gs>
                <a:gs pos="100000">
                  <a:srgbClr val="FF99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39906" y="202560"/>
            <a:ext cx="15673307" cy="1096903"/>
          </a:xfrm>
          <a:custGeom>
            <a:avLst/>
            <a:gdLst/>
            <a:ahLst/>
            <a:cxnLst/>
            <a:rect l="l" t="t" r="r" b="b"/>
            <a:pathLst>
              <a:path w="15673307" h="1096903">
                <a:moveTo>
                  <a:pt x="0" y="0"/>
                </a:moveTo>
                <a:lnTo>
                  <a:pt x="15673307" y="0"/>
                </a:lnTo>
                <a:lnTo>
                  <a:pt x="15673307" y="1096903"/>
                </a:lnTo>
                <a:lnTo>
                  <a:pt x="0" y="1096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55" t="-133895" b="-234051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6197585" y="-839224"/>
            <a:ext cx="7573225" cy="6508240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solidFill>
              <a:srgbClr val="112D4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6262705" y="3778760"/>
            <a:ext cx="7573225" cy="6508240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solidFill>
              <a:srgbClr val="112D4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4640569" y="4293340"/>
            <a:ext cx="6172867" cy="5304807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0325621" y="-2246414"/>
            <a:ext cx="7645588" cy="6947928"/>
          </a:xfrm>
          <a:custGeom>
            <a:avLst/>
            <a:gdLst/>
            <a:ahLst/>
            <a:cxnLst/>
            <a:rect l="l" t="t" r="r" b="b"/>
            <a:pathLst>
              <a:path w="7645588" h="6947928">
                <a:moveTo>
                  <a:pt x="0" y="0"/>
                </a:moveTo>
                <a:lnTo>
                  <a:pt x="7645589" y="0"/>
                </a:lnTo>
                <a:lnTo>
                  <a:pt x="7645589" y="6947929"/>
                </a:lnTo>
                <a:lnTo>
                  <a:pt x="0" y="6947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810656" y="4780750"/>
            <a:ext cx="4286500" cy="5585016"/>
          </a:xfrm>
          <a:custGeom>
            <a:avLst/>
            <a:gdLst/>
            <a:ahLst/>
            <a:cxnLst/>
            <a:rect l="l" t="t" r="r" b="b"/>
            <a:pathLst>
              <a:path w="4286500" h="5585016">
                <a:moveTo>
                  <a:pt x="0" y="0"/>
                </a:moveTo>
                <a:lnTo>
                  <a:pt x="4286500" y="0"/>
                </a:lnTo>
                <a:lnTo>
                  <a:pt x="4286500" y="5585016"/>
                </a:lnTo>
                <a:lnTo>
                  <a:pt x="0" y="5585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 rot="-5478636">
            <a:off x="16599862" y="8266500"/>
            <a:ext cx="1845214" cy="2147158"/>
            <a:chOff x="0" y="0"/>
            <a:chExt cx="6985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4847"/>
              <a:ext cx="698500" cy="803107"/>
            </a:xfrm>
            <a:custGeom>
              <a:avLst/>
              <a:gdLst/>
              <a:ahLst/>
              <a:cxnLst/>
              <a:rect l="l" t="t" r="r" b="b"/>
              <a:pathLst>
                <a:path w="698500" h="803107">
                  <a:moveTo>
                    <a:pt x="371066" y="7846"/>
                  </a:moveTo>
                  <a:lnTo>
                    <a:pt x="676684" y="185660"/>
                  </a:lnTo>
                  <a:cubicBezTo>
                    <a:pt x="690191" y="193519"/>
                    <a:pt x="698500" y="207966"/>
                    <a:pt x="698500" y="223593"/>
                  </a:cubicBezTo>
                  <a:lnTo>
                    <a:pt x="698500" y="579513"/>
                  </a:lnTo>
                  <a:cubicBezTo>
                    <a:pt x="698500" y="595140"/>
                    <a:pt x="690191" y="609587"/>
                    <a:pt x="676684" y="617446"/>
                  </a:cubicBezTo>
                  <a:lnTo>
                    <a:pt x="371066" y="795260"/>
                  </a:lnTo>
                  <a:cubicBezTo>
                    <a:pt x="357580" y="803106"/>
                    <a:pt x="340920" y="803106"/>
                    <a:pt x="327434" y="795260"/>
                  </a:cubicBezTo>
                  <a:lnTo>
                    <a:pt x="21816" y="617446"/>
                  </a:lnTo>
                  <a:cubicBezTo>
                    <a:pt x="8309" y="609587"/>
                    <a:pt x="0" y="595140"/>
                    <a:pt x="0" y="579513"/>
                  </a:cubicBezTo>
                  <a:lnTo>
                    <a:pt x="0" y="223593"/>
                  </a:lnTo>
                  <a:cubicBezTo>
                    <a:pt x="0" y="207966"/>
                    <a:pt x="8309" y="193519"/>
                    <a:pt x="21816" y="185660"/>
                  </a:cubicBezTo>
                  <a:lnTo>
                    <a:pt x="327434" y="7846"/>
                  </a:lnTo>
                  <a:cubicBezTo>
                    <a:pt x="340920" y="0"/>
                    <a:pt x="357580" y="0"/>
                    <a:pt x="371066" y="78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201924" y="4533900"/>
            <a:ext cx="866162" cy="866162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66675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375639" y="421635"/>
            <a:ext cx="16689755" cy="715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8"/>
              </a:lnSpc>
            </a:pPr>
            <a:r>
              <a:rPr lang="en-US" sz="5100" spc="-127" dirty="0">
                <a:solidFill>
                  <a:srgbClr val="112D4E"/>
                </a:solidFill>
                <a:latin typeface="Barlow Bold"/>
              </a:rPr>
              <a:t>KETENTUAN NILAI RAPOT DAN PIAGAM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2583456" y="-1976077"/>
            <a:ext cx="6708021" cy="5764705"/>
            <a:chOff x="0" y="0"/>
            <a:chExt cx="812800" cy="698500"/>
          </a:xfrm>
        </p:grpSpPr>
        <p:sp>
          <p:nvSpPr>
            <p:cNvPr id="35" name="Freeform 35"/>
            <p:cNvSpPr/>
            <p:nvPr/>
          </p:nvSpPr>
          <p:spPr>
            <a:xfrm>
              <a:off x="8422" y="0"/>
              <a:ext cx="795957" cy="698500"/>
            </a:xfrm>
            <a:custGeom>
              <a:avLst/>
              <a:gdLst/>
              <a:ahLst/>
              <a:cxnLst/>
              <a:rect l="l" t="t" r="r" b="b"/>
              <a:pathLst>
                <a:path w="795957" h="698500">
                  <a:moveTo>
                    <a:pt x="782323" y="387158"/>
                  </a:moveTo>
                  <a:lnTo>
                    <a:pt x="623233" y="660592"/>
                  </a:lnTo>
                  <a:cubicBezTo>
                    <a:pt x="609578" y="684062"/>
                    <a:pt x="584474" y="698500"/>
                    <a:pt x="557321" y="698500"/>
                  </a:cubicBezTo>
                  <a:lnTo>
                    <a:pt x="238635" y="698500"/>
                  </a:lnTo>
                  <a:cubicBezTo>
                    <a:pt x="211482" y="698500"/>
                    <a:pt x="186378" y="684062"/>
                    <a:pt x="172723" y="660592"/>
                  </a:cubicBezTo>
                  <a:lnTo>
                    <a:pt x="13633" y="387158"/>
                  </a:lnTo>
                  <a:cubicBezTo>
                    <a:pt x="0" y="363725"/>
                    <a:pt x="0" y="334775"/>
                    <a:pt x="13633" y="311342"/>
                  </a:cubicBezTo>
                  <a:lnTo>
                    <a:pt x="172723" y="37908"/>
                  </a:lnTo>
                  <a:cubicBezTo>
                    <a:pt x="186378" y="14438"/>
                    <a:pt x="211482" y="0"/>
                    <a:pt x="238635" y="0"/>
                  </a:cubicBezTo>
                  <a:lnTo>
                    <a:pt x="557321" y="0"/>
                  </a:lnTo>
                  <a:cubicBezTo>
                    <a:pt x="584474" y="0"/>
                    <a:pt x="609578" y="14438"/>
                    <a:pt x="623233" y="37908"/>
                  </a:cubicBezTo>
                  <a:lnTo>
                    <a:pt x="782323" y="311342"/>
                  </a:lnTo>
                  <a:cubicBezTo>
                    <a:pt x="795956" y="334775"/>
                    <a:pt x="795956" y="363725"/>
                    <a:pt x="782323" y="387158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166849" y="-1380905"/>
            <a:ext cx="5879077" cy="5070650"/>
            <a:chOff x="0" y="0"/>
            <a:chExt cx="4346359" cy="3748695"/>
          </a:xfrm>
        </p:grpSpPr>
        <p:sp>
          <p:nvSpPr>
            <p:cNvPr id="38" name="Freeform 38"/>
            <p:cNvSpPr/>
            <p:nvPr/>
          </p:nvSpPr>
          <p:spPr>
            <a:xfrm flipH="1">
              <a:off x="-32" y="0"/>
              <a:ext cx="4361815" cy="3748733"/>
            </a:xfrm>
            <a:custGeom>
              <a:avLst/>
              <a:gdLst/>
              <a:ahLst/>
              <a:cxnLst/>
              <a:rect l="l" t="t" r="r" b="b"/>
              <a:pathLst>
                <a:path w="4361815" h="3748733">
                  <a:moveTo>
                    <a:pt x="3086608" y="0"/>
                  </a:moveTo>
                  <a:cubicBezTo>
                    <a:pt x="3210306" y="0"/>
                    <a:pt x="3324479" y="64065"/>
                    <a:pt x="3386328" y="168248"/>
                  </a:cubicBezTo>
                  <a:lnTo>
                    <a:pt x="4299966" y="1706180"/>
                  </a:lnTo>
                  <a:cubicBezTo>
                    <a:pt x="4361815" y="1810239"/>
                    <a:pt x="4361815" y="1938493"/>
                    <a:pt x="4299966" y="2042552"/>
                  </a:cubicBezTo>
                  <a:lnTo>
                    <a:pt x="3386455" y="3580484"/>
                  </a:lnTo>
                  <a:cubicBezTo>
                    <a:pt x="3325114" y="3683679"/>
                    <a:pt x="3212338" y="3747621"/>
                    <a:pt x="3089910" y="3748733"/>
                  </a:cubicBezTo>
                  <a:lnTo>
                    <a:pt x="1256411" y="3748733"/>
                  </a:lnTo>
                  <a:cubicBezTo>
                    <a:pt x="1133983" y="3747621"/>
                    <a:pt x="1021207" y="3683679"/>
                    <a:pt x="959866" y="3580484"/>
                  </a:cubicBezTo>
                  <a:lnTo>
                    <a:pt x="46355" y="2042552"/>
                  </a:lnTo>
                  <a:cubicBezTo>
                    <a:pt x="15875" y="1991325"/>
                    <a:pt x="508" y="1934296"/>
                    <a:pt x="0" y="1877020"/>
                  </a:cubicBezTo>
                  <a:lnTo>
                    <a:pt x="0" y="1871588"/>
                  </a:lnTo>
                  <a:cubicBezTo>
                    <a:pt x="508" y="1814436"/>
                    <a:pt x="15875" y="1757284"/>
                    <a:pt x="46355" y="1706056"/>
                  </a:cubicBezTo>
                  <a:lnTo>
                    <a:pt x="959866" y="168248"/>
                  </a:lnTo>
                  <a:cubicBezTo>
                    <a:pt x="1021715" y="64065"/>
                    <a:pt x="1135888" y="0"/>
                    <a:pt x="1259586" y="0"/>
                  </a:cubicBezTo>
                  <a:close/>
                </a:path>
              </a:pathLst>
            </a:custGeom>
            <a:blipFill>
              <a:blip r:embed="rId7"/>
              <a:stretch>
                <a:fillRect l="-130159" r="-15213" b="-35844"/>
              </a:stretch>
            </a:blipFill>
          </p:spPr>
        </p:sp>
      </p:grpSp>
      <p:sp>
        <p:nvSpPr>
          <p:cNvPr id="40" name="TextBox 40"/>
          <p:cNvSpPr txBox="1"/>
          <p:nvPr/>
        </p:nvSpPr>
        <p:spPr>
          <a:xfrm>
            <a:off x="1002786" y="4694506"/>
            <a:ext cx="2580268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47"/>
              </a:lnSpc>
            </a:pPr>
            <a:r>
              <a:rPr lang="en-US" sz="3819" dirty="0">
                <a:solidFill>
                  <a:srgbClr val="000000"/>
                </a:solidFill>
                <a:latin typeface="Canva Sans 2 Bold"/>
              </a:rPr>
              <a:t>PIAGAM</a:t>
            </a:r>
          </a:p>
        </p:txBody>
      </p:sp>
      <p:sp>
        <p:nvSpPr>
          <p:cNvPr id="41" name="Freeform 41"/>
          <p:cNvSpPr/>
          <p:nvPr/>
        </p:nvSpPr>
        <p:spPr>
          <a:xfrm>
            <a:off x="664238" y="4293340"/>
            <a:ext cx="3118924" cy="1460908"/>
          </a:xfrm>
          <a:custGeom>
            <a:avLst/>
            <a:gdLst/>
            <a:ahLst/>
            <a:cxnLst/>
            <a:rect l="l" t="t" r="r" b="b"/>
            <a:pathLst>
              <a:path w="3201990" h="1460908">
                <a:moveTo>
                  <a:pt x="0" y="0"/>
                </a:moveTo>
                <a:lnTo>
                  <a:pt x="3201991" y="0"/>
                </a:lnTo>
                <a:lnTo>
                  <a:pt x="3201991" y="1460908"/>
                </a:lnTo>
                <a:lnTo>
                  <a:pt x="0" y="1460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7076090" y="9013913"/>
            <a:ext cx="3713607" cy="41148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3761156" y="4837735"/>
            <a:ext cx="815600" cy="372117"/>
          </a:xfrm>
          <a:custGeom>
            <a:avLst/>
            <a:gdLst/>
            <a:ahLst/>
            <a:cxnLst/>
            <a:rect l="l" t="t" r="r" b="b"/>
            <a:pathLst>
              <a:path w="815600" h="372117">
                <a:moveTo>
                  <a:pt x="0" y="0"/>
                </a:moveTo>
                <a:lnTo>
                  <a:pt x="815600" y="0"/>
                </a:lnTo>
                <a:lnTo>
                  <a:pt x="815600" y="372117"/>
                </a:lnTo>
                <a:lnTo>
                  <a:pt x="0" y="3721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134932" y="4686926"/>
            <a:ext cx="221206" cy="56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0"/>
              </a:lnSpc>
            </a:pPr>
            <a:r>
              <a:rPr lang="en-US" sz="3926" spc="-98" dirty="0">
                <a:solidFill>
                  <a:srgbClr val="FFFFFF"/>
                </a:solidFill>
                <a:latin typeface="Barlow Bold"/>
              </a:rPr>
              <a:t>2</a:t>
            </a:r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84548"/>
              </p:ext>
            </p:extLst>
          </p:nvPr>
        </p:nvGraphicFramePr>
        <p:xfrm>
          <a:off x="4724400" y="3314700"/>
          <a:ext cx="10183007" cy="57367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10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3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3830">
                <a:tc rowSpan="2">
                  <a:txBody>
                    <a:bodyPr/>
                    <a:lstStyle/>
                    <a:p>
                      <a:pPr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id-ID" sz="3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66675">
                        <a:spcAft>
                          <a:spcPts val="0"/>
                        </a:spcAft>
                      </a:pPr>
                      <a:r>
                        <a:rPr lang="id-ID" sz="3200" spc="-25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id-ID" sz="3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3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13690">
                        <a:spcAft>
                          <a:spcPts val="0"/>
                        </a:spcAft>
                      </a:pPr>
                      <a:r>
                        <a:rPr lang="id-ID" sz="3200" dirty="0">
                          <a:solidFill>
                            <a:schemeClr val="bg1"/>
                          </a:solidFill>
                          <a:effectLst/>
                        </a:rPr>
                        <a:t>TINGKATAN</a:t>
                      </a:r>
                      <a:r>
                        <a:rPr lang="id-ID" sz="3200" spc="8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d-ID" sz="3200" spc="-20" dirty="0">
                          <a:solidFill>
                            <a:schemeClr val="bg1"/>
                          </a:solidFill>
                          <a:effectLst/>
                        </a:rPr>
                        <a:t>TIDAK BERJENJANG</a:t>
                      </a:r>
                      <a:endParaRPr lang="en-GB" sz="320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 gridSpan="3">
                  <a:txBody>
                    <a:bodyPr/>
                    <a:lstStyle/>
                    <a:p>
                      <a:pPr marL="822325">
                        <a:spcAft>
                          <a:spcPts val="0"/>
                        </a:spcAft>
                      </a:pPr>
                      <a:r>
                        <a:rPr lang="id-ID" sz="3200">
                          <a:solidFill>
                            <a:schemeClr val="bg1"/>
                          </a:solidFill>
                          <a:effectLst/>
                        </a:rPr>
                        <a:t>BOBOT</a:t>
                      </a:r>
                      <a:r>
                        <a:rPr lang="id-ID" sz="3200" spc="18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d-ID" sz="3200" spc="-10">
                          <a:solidFill>
                            <a:schemeClr val="bg1"/>
                          </a:solidFill>
                          <a:effectLst/>
                        </a:rPr>
                        <a:t>NILAI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35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" marR="2540" algn="ctr">
                        <a:spcBef>
                          <a:spcPts val="885"/>
                        </a:spcBef>
                        <a:spcAft>
                          <a:spcPts val="0"/>
                        </a:spcAft>
                      </a:pPr>
                      <a:r>
                        <a:rPr lang="id-ID" sz="3200">
                          <a:solidFill>
                            <a:schemeClr val="bg1"/>
                          </a:solidFill>
                          <a:effectLst/>
                        </a:rPr>
                        <a:t>JUARA</a:t>
                      </a:r>
                      <a:r>
                        <a:rPr lang="id-ID" sz="3200" spc="11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d-ID" sz="3200" spc="-50">
                          <a:solidFill>
                            <a:schemeClr val="bg1"/>
                          </a:solidFill>
                          <a:effectLst/>
                        </a:rPr>
                        <a:t>I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985" marR="3175" algn="ctr">
                        <a:spcBef>
                          <a:spcPts val="885"/>
                        </a:spcBef>
                        <a:spcAft>
                          <a:spcPts val="0"/>
                        </a:spcAft>
                      </a:pPr>
                      <a:r>
                        <a:rPr lang="id-ID" sz="3200">
                          <a:solidFill>
                            <a:schemeClr val="bg1"/>
                          </a:solidFill>
                          <a:effectLst/>
                        </a:rPr>
                        <a:t>JUARA</a:t>
                      </a:r>
                      <a:r>
                        <a:rPr lang="id-ID" sz="3200" spc="11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d-ID" sz="3200" spc="-25">
                          <a:solidFill>
                            <a:schemeClr val="bg1"/>
                          </a:solidFill>
                          <a:effectLst/>
                        </a:rPr>
                        <a:t>II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5715" marR="635" algn="ctr">
                        <a:spcAft>
                          <a:spcPts val="0"/>
                        </a:spcAft>
                      </a:pPr>
                      <a:r>
                        <a:rPr lang="id-ID" sz="3200" spc="-10" dirty="0">
                          <a:solidFill>
                            <a:schemeClr val="bg1"/>
                          </a:solidFill>
                          <a:effectLst/>
                        </a:rPr>
                        <a:t>JUARA</a:t>
                      </a:r>
                      <a:r>
                        <a:rPr lang="id-ID" sz="3200" spc="0" baseline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d-ID" sz="3200" spc="-25" dirty="0">
                          <a:solidFill>
                            <a:schemeClr val="bg1"/>
                          </a:solidFill>
                          <a:effectLst/>
                        </a:rPr>
                        <a:t>III</a:t>
                      </a:r>
                      <a:endParaRPr lang="en-GB" sz="320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3830">
                <a:tc>
                  <a:txBody>
                    <a:bodyPr/>
                    <a:lstStyle/>
                    <a:p>
                      <a:pPr marL="66675">
                        <a:spcAft>
                          <a:spcPts val="0"/>
                        </a:spcAft>
                      </a:pPr>
                      <a:r>
                        <a:rPr lang="id-ID" sz="3200" spc="-25">
                          <a:solidFill>
                            <a:schemeClr val="bg1"/>
                          </a:solidFill>
                          <a:effectLst/>
                        </a:rPr>
                        <a:t>a.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id-ID" sz="3200">
                          <a:solidFill>
                            <a:schemeClr val="bg1"/>
                          </a:solidFill>
                          <a:effectLst/>
                        </a:rPr>
                        <a:t>Tingkat</a:t>
                      </a:r>
                      <a:r>
                        <a:rPr lang="id-ID" sz="3200" spc="-5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d-ID" sz="3200" spc="-10">
                          <a:solidFill>
                            <a:schemeClr val="bg1"/>
                          </a:solidFill>
                          <a:effectLst/>
                        </a:rPr>
                        <a:t>Internasional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5715" algn="ctr">
                        <a:spcAft>
                          <a:spcPts val="0"/>
                        </a:spcAft>
                      </a:pPr>
                      <a:r>
                        <a:rPr lang="id-ID" sz="3200" spc="-2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3200" spc="-20" dirty="0">
                          <a:solidFill>
                            <a:schemeClr val="bg1"/>
                          </a:solidFill>
                          <a:effectLst/>
                        </a:rPr>
                        <a:t>5,</a:t>
                      </a:r>
                      <a:r>
                        <a:rPr lang="id-ID" sz="3200" spc="-2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sz="3200" spc="-2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GB" sz="320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985" algn="ctr">
                        <a:spcAft>
                          <a:spcPts val="0"/>
                        </a:spcAft>
                      </a:pPr>
                      <a:r>
                        <a:rPr lang="en-US" sz="3200" spc="-20" dirty="0">
                          <a:solidFill>
                            <a:schemeClr val="bg1"/>
                          </a:solidFill>
                          <a:effectLst/>
                        </a:rPr>
                        <a:t>22,50</a:t>
                      </a:r>
                      <a:endParaRPr lang="en-GB" sz="320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5715" algn="ctr">
                        <a:spcAft>
                          <a:spcPts val="0"/>
                        </a:spcAft>
                      </a:pPr>
                      <a:r>
                        <a:rPr lang="en-US" sz="3200" spc="-20" dirty="0">
                          <a:solidFill>
                            <a:schemeClr val="bg1"/>
                          </a:solidFill>
                          <a:effectLst/>
                        </a:rPr>
                        <a:t>20,0</a:t>
                      </a:r>
                      <a:endParaRPr lang="en-GB" sz="320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3830">
                <a:tc>
                  <a:txBody>
                    <a:bodyPr/>
                    <a:lstStyle/>
                    <a:p>
                      <a:pPr marL="66675">
                        <a:spcAft>
                          <a:spcPts val="0"/>
                        </a:spcAft>
                      </a:pPr>
                      <a:r>
                        <a:rPr lang="id-ID" sz="3200" spc="-25" dirty="0">
                          <a:solidFill>
                            <a:schemeClr val="bg1"/>
                          </a:solidFill>
                          <a:effectLst/>
                        </a:rPr>
                        <a:t>b.</a:t>
                      </a:r>
                      <a:endParaRPr lang="en-GB" sz="320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id-ID" sz="3200" dirty="0">
                          <a:solidFill>
                            <a:schemeClr val="bg1"/>
                          </a:solidFill>
                          <a:effectLst/>
                        </a:rPr>
                        <a:t>Tingkat</a:t>
                      </a:r>
                      <a:r>
                        <a:rPr lang="id-ID" sz="3200" spc="-5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d-ID" sz="3200" spc="-10" dirty="0">
                          <a:solidFill>
                            <a:schemeClr val="bg1"/>
                          </a:solidFill>
                          <a:effectLst/>
                        </a:rPr>
                        <a:t>Nasional</a:t>
                      </a:r>
                      <a:endParaRPr lang="en-GB" sz="320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5715" algn="ctr">
                        <a:spcAft>
                          <a:spcPts val="0"/>
                        </a:spcAft>
                      </a:pPr>
                      <a:r>
                        <a:rPr lang="id-ID" sz="3200" spc="-2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r>
                        <a:rPr lang="en-US" sz="3200" spc="-20" dirty="0">
                          <a:solidFill>
                            <a:schemeClr val="bg1"/>
                          </a:solidFill>
                          <a:effectLst/>
                        </a:rPr>
                        <a:t>7,</a:t>
                      </a:r>
                      <a:r>
                        <a:rPr lang="id-ID" sz="3200" spc="-2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r>
                        <a:rPr lang="en-US" sz="3200" spc="-2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GB" sz="320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985" algn="ctr">
                        <a:spcAft>
                          <a:spcPts val="0"/>
                        </a:spcAft>
                      </a:pPr>
                      <a:r>
                        <a:rPr lang="id-ID" sz="3200" spc="-2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r>
                        <a:rPr lang="en-US" sz="3200" spc="-20" dirty="0">
                          <a:solidFill>
                            <a:schemeClr val="bg1"/>
                          </a:solidFill>
                          <a:effectLst/>
                        </a:rPr>
                        <a:t>5,</a:t>
                      </a:r>
                      <a:r>
                        <a:rPr lang="id-ID" sz="3200" spc="-2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sz="3200" spc="-2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GB" sz="320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5715" algn="ctr">
                        <a:spcAft>
                          <a:spcPts val="0"/>
                        </a:spcAft>
                      </a:pPr>
                      <a:r>
                        <a:rPr lang="en-US" sz="3200" spc="-20" dirty="0">
                          <a:solidFill>
                            <a:schemeClr val="bg1"/>
                          </a:solidFill>
                          <a:effectLst/>
                        </a:rPr>
                        <a:t>12,</a:t>
                      </a:r>
                      <a:r>
                        <a:rPr lang="id-ID" sz="3200" spc="-2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r>
                        <a:rPr lang="en-US" sz="3200" spc="-2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GB" sz="320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9193">
                <a:tc>
                  <a:txBody>
                    <a:bodyPr/>
                    <a:lstStyle/>
                    <a:p>
                      <a:pPr marL="66675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GB" sz="320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/>
                          <a:cs typeface="Cambria"/>
                        </a:rPr>
                        <a:t>c.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GB" sz="320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/>
                          <a:cs typeface="Cambria"/>
                        </a:rPr>
                        <a:t>Tingkat </a:t>
                      </a:r>
                      <a:r>
                        <a:rPr lang="en-GB" sz="3200" dirty="0" err="1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/>
                          <a:cs typeface="Cambria"/>
                        </a:rPr>
                        <a:t>Provinsi</a:t>
                      </a:r>
                      <a:endParaRPr lang="en-GB" sz="320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5715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GB" sz="320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/>
                          <a:cs typeface="Cambria"/>
                        </a:rPr>
                        <a:t>12,50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985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GB" sz="320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/>
                          <a:cs typeface="Cambria"/>
                        </a:rPr>
                        <a:t>10,00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5715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GB" sz="3200" dirty="0">
                          <a:solidFill>
                            <a:schemeClr val="bg1"/>
                          </a:solidFill>
                          <a:effectLst/>
                          <a:latin typeface="Cambria"/>
                          <a:ea typeface="Cambria"/>
                          <a:cs typeface="Cambria"/>
                        </a:rPr>
                        <a:t>8,00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989034"/>
                  </a:ext>
                </a:extLst>
              </a:tr>
              <a:tr h="949193">
                <a:tc>
                  <a:txBody>
                    <a:bodyPr/>
                    <a:lstStyle/>
                    <a:p>
                      <a:pPr marL="66675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3200" spc="-25" dirty="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r>
                        <a:rPr lang="id-ID" sz="3200" spc="-25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GB" sz="320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id-ID" sz="3200" dirty="0">
                          <a:solidFill>
                            <a:schemeClr val="bg1"/>
                          </a:solidFill>
                          <a:effectLst/>
                        </a:rPr>
                        <a:t>Tingkat</a:t>
                      </a:r>
                      <a:r>
                        <a:rPr lang="id-ID" sz="3200" spc="-5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d-ID" sz="3200" spc="-10" dirty="0">
                          <a:solidFill>
                            <a:schemeClr val="bg1"/>
                          </a:solidFill>
                          <a:effectLst/>
                        </a:rPr>
                        <a:t>Kab/Kota</a:t>
                      </a:r>
                      <a:endParaRPr lang="en-GB" sz="320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5715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id-ID" sz="3200" spc="-20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r>
                        <a:rPr lang="en-US" sz="3200" spc="-20" dirty="0">
                          <a:solidFill>
                            <a:schemeClr val="bg1"/>
                          </a:solidFill>
                          <a:effectLst/>
                        </a:rPr>
                        <a:t>,00</a:t>
                      </a:r>
                      <a:endParaRPr lang="en-GB" sz="320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985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id-ID" sz="3200" spc="-2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r>
                        <a:rPr lang="en-US" sz="3200" spc="-20" dirty="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r>
                        <a:rPr lang="id-ID" sz="3200" spc="-2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sz="3200" spc="-2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GB" sz="320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5715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3200" spc="-20" dirty="0">
                          <a:solidFill>
                            <a:schemeClr val="bg1"/>
                          </a:solidFill>
                          <a:effectLst/>
                        </a:rPr>
                        <a:t>3,00</a:t>
                      </a:r>
                      <a:endParaRPr lang="en-GB" sz="3200" dirty="0">
                        <a:solidFill>
                          <a:schemeClr val="bg1"/>
                        </a:solidFill>
                        <a:effectLst/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702435"/>
      </p:ext>
    </p:extLst>
  </p:cSld>
  <p:clrMapOvr>
    <a:masterClrMapping/>
  </p:clrMapOvr>
  <p:transition>
    <p:cover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1943100"/>
            <a:ext cx="163830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u="sng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RUMUS </a:t>
            </a:r>
          </a:p>
          <a:p>
            <a:pPr marR="0" lvl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NA = NR + NP</a:t>
            </a:r>
          </a:p>
          <a:p>
            <a:pPr marR="0" lvl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Keterangan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:</a:t>
            </a:r>
          </a:p>
          <a:p>
            <a:pPr marR="0" lvl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NA: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Nilai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Akhir</a:t>
            </a:r>
            <a:endParaRPr kumimoji="0" lang="en-US" sz="2400" b="1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en-US" sz="2400" b="1" kern="0" baseline="0" dirty="0">
                <a:solidFill>
                  <a:prstClr val="black"/>
                </a:solidFill>
                <a:latin typeface="Bookman Old Style" panose="02050604050505020204" pitchFamily="18" charset="0"/>
              </a:rPr>
              <a:t>NR: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Nilai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Jumlah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Rata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Rata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Rapor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5 Semester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Terakhir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(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Kelas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4,5, Semester 1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dan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2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Kelas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6 Semester 1)</a:t>
            </a:r>
          </a:p>
          <a:p>
            <a:pPr marR="0" lvl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NP: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Nilai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Prestasi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Yang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diperolih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dari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Piagam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Kejuaraan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Akademik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Maupun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Non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Akademik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baik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yang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Berjenjang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maupun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yang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tidak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berjenjang</a:t>
            </a:r>
            <a:r>
              <a:rPr lang="en-US" sz="2400" b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96103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1357"/>
            <a:ext cx="16230600" cy="916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12"/>
              </a:lnSpc>
            </a:pPr>
            <a:r>
              <a:rPr lang="en-US" sz="6400" spc="-160" dirty="0">
                <a:solidFill>
                  <a:srgbClr val="112D4E"/>
                </a:solidFill>
                <a:latin typeface="Barlow Bold"/>
              </a:rPr>
              <a:t>PROSEDUR PENDAFTARAN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1294371" y="1518746"/>
            <a:ext cx="3147115" cy="2859941"/>
          </a:xfrm>
          <a:custGeom>
            <a:avLst/>
            <a:gdLst/>
            <a:ahLst/>
            <a:cxnLst/>
            <a:rect l="l" t="t" r="r" b="b"/>
            <a:pathLst>
              <a:path w="3147115" h="2859941">
                <a:moveTo>
                  <a:pt x="0" y="0"/>
                </a:moveTo>
                <a:lnTo>
                  <a:pt x="3147114" y="0"/>
                </a:lnTo>
                <a:lnTo>
                  <a:pt x="3147114" y="2859940"/>
                </a:lnTo>
                <a:lnTo>
                  <a:pt x="0" y="2859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69982" y="1028700"/>
            <a:ext cx="2595892" cy="3046809"/>
            <a:chOff x="0" y="0"/>
            <a:chExt cx="698500" cy="819832"/>
          </a:xfrm>
        </p:grpSpPr>
        <p:sp>
          <p:nvSpPr>
            <p:cNvPr id="5" name="Freeform 5"/>
            <p:cNvSpPr/>
            <p:nvPr/>
          </p:nvSpPr>
          <p:spPr>
            <a:xfrm>
              <a:off x="0" y="13288"/>
              <a:ext cx="698500" cy="793256"/>
            </a:xfrm>
            <a:custGeom>
              <a:avLst/>
              <a:gdLst/>
              <a:ahLst/>
              <a:cxnLst/>
              <a:rect l="l" t="t" r="r" b="b"/>
              <a:pathLst>
                <a:path w="698500" h="793256">
                  <a:moveTo>
                    <a:pt x="409063" y="21512"/>
                  </a:moveTo>
                  <a:lnTo>
                    <a:pt x="638687" y="155112"/>
                  </a:lnTo>
                  <a:cubicBezTo>
                    <a:pt x="675718" y="176657"/>
                    <a:pt x="698500" y="216269"/>
                    <a:pt x="698500" y="259112"/>
                  </a:cubicBezTo>
                  <a:lnTo>
                    <a:pt x="698500" y="534144"/>
                  </a:lnTo>
                  <a:cubicBezTo>
                    <a:pt x="698500" y="576987"/>
                    <a:pt x="675718" y="616599"/>
                    <a:pt x="638687" y="638145"/>
                  </a:cubicBezTo>
                  <a:lnTo>
                    <a:pt x="409063" y="771744"/>
                  </a:lnTo>
                  <a:cubicBezTo>
                    <a:pt x="372089" y="793256"/>
                    <a:pt x="326411" y="793256"/>
                    <a:pt x="289437" y="771744"/>
                  </a:cubicBezTo>
                  <a:lnTo>
                    <a:pt x="59813" y="638145"/>
                  </a:lnTo>
                  <a:cubicBezTo>
                    <a:pt x="22782" y="616599"/>
                    <a:pt x="0" y="576987"/>
                    <a:pt x="0" y="534144"/>
                  </a:cubicBezTo>
                  <a:lnTo>
                    <a:pt x="0" y="259112"/>
                  </a:lnTo>
                  <a:cubicBezTo>
                    <a:pt x="0" y="216269"/>
                    <a:pt x="22782" y="176657"/>
                    <a:pt x="59813" y="155112"/>
                  </a:cubicBezTo>
                  <a:lnTo>
                    <a:pt x="289437" y="21512"/>
                  </a:lnTo>
                  <a:cubicBezTo>
                    <a:pt x="326411" y="0"/>
                    <a:pt x="372089" y="0"/>
                    <a:pt x="409063" y="21512"/>
                  </a:cubicBezTo>
                  <a:close/>
                </a:path>
              </a:pathLst>
            </a:custGeom>
            <a:solidFill>
              <a:srgbClr val="F2F2F2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817754" y="1293307"/>
            <a:ext cx="2163558" cy="2517595"/>
            <a:chOff x="0" y="0"/>
            <a:chExt cx="6985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15944"/>
              <a:ext cx="698500" cy="780913"/>
            </a:xfrm>
            <a:custGeom>
              <a:avLst/>
              <a:gdLst/>
              <a:ahLst/>
              <a:cxnLst/>
              <a:rect l="l" t="t" r="r" b="b"/>
              <a:pathLst>
                <a:path w="698500" h="780913">
                  <a:moveTo>
                    <a:pt x="421015" y="25810"/>
                  </a:moveTo>
                  <a:lnTo>
                    <a:pt x="626735" y="145502"/>
                  </a:lnTo>
                  <a:cubicBezTo>
                    <a:pt x="671166" y="171353"/>
                    <a:pt x="698500" y="218880"/>
                    <a:pt x="698500" y="270284"/>
                  </a:cubicBezTo>
                  <a:lnTo>
                    <a:pt x="698500" y="510628"/>
                  </a:lnTo>
                  <a:cubicBezTo>
                    <a:pt x="698500" y="562032"/>
                    <a:pt x="671166" y="609559"/>
                    <a:pt x="626735" y="635410"/>
                  </a:cubicBezTo>
                  <a:lnTo>
                    <a:pt x="421015" y="755102"/>
                  </a:lnTo>
                  <a:cubicBezTo>
                    <a:pt x="376653" y="780912"/>
                    <a:pt x="321847" y="780912"/>
                    <a:pt x="277485" y="755102"/>
                  </a:cubicBezTo>
                  <a:lnTo>
                    <a:pt x="71765" y="635410"/>
                  </a:lnTo>
                  <a:cubicBezTo>
                    <a:pt x="27334" y="609559"/>
                    <a:pt x="0" y="562032"/>
                    <a:pt x="0" y="510628"/>
                  </a:cubicBezTo>
                  <a:lnTo>
                    <a:pt x="0" y="270284"/>
                  </a:lnTo>
                  <a:cubicBezTo>
                    <a:pt x="0" y="218880"/>
                    <a:pt x="27334" y="171353"/>
                    <a:pt x="71765" y="145502"/>
                  </a:cubicBezTo>
                  <a:lnTo>
                    <a:pt x="277485" y="25810"/>
                  </a:lnTo>
                  <a:cubicBezTo>
                    <a:pt x="321847" y="0"/>
                    <a:pt x="376653" y="0"/>
                    <a:pt x="421015" y="2581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525757" y="4020452"/>
            <a:ext cx="2775488" cy="1003643"/>
            <a:chOff x="0" y="0"/>
            <a:chExt cx="812800" cy="2939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293916"/>
            </a:xfrm>
            <a:custGeom>
              <a:avLst/>
              <a:gdLst/>
              <a:ahLst/>
              <a:cxnLst/>
              <a:rect l="l" t="t" r="r" b="b"/>
              <a:pathLst>
                <a:path w="812800" h="293916">
                  <a:moveTo>
                    <a:pt x="142259" y="0"/>
                  </a:moveTo>
                  <a:lnTo>
                    <a:pt x="670541" y="0"/>
                  </a:lnTo>
                  <a:cubicBezTo>
                    <a:pt x="749108" y="0"/>
                    <a:pt x="812800" y="63691"/>
                    <a:pt x="812800" y="142259"/>
                  </a:cubicBezTo>
                  <a:lnTo>
                    <a:pt x="812800" y="151657"/>
                  </a:lnTo>
                  <a:cubicBezTo>
                    <a:pt x="812800" y="230225"/>
                    <a:pt x="749108" y="293916"/>
                    <a:pt x="670541" y="293916"/>
                  </a:cubicBezTo>
                  <a:lnTo>
                    <a:pt x="142259" y="293916"/>
                  </a:lnTo>
                  <a:cubicBezTo>
                    <a:pt x="63691" y="293916"/>
                    <a:pt x="0" y="230225"/>
                    <a:pt x="0" y="151657"/>
                  </a:cubicBezTo>
                  <a:lnTo>
                    <a:pt x="0" y="142259"/>
                  </a:lnTo>
                  <a:cubicBezTo>
                    <a:pt x="0" y="63691"/>
                    <a:pt x="63691" y="0"/>
                    <a:pt x="14225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332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284157" y="1879620"/>
            <a:ext cx="1258688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spc="-210">
                <a:solidFill>
                  <a:srgbClr val="FFFFFF"/>
                </a:solidFill>
                <a:latin typeface="Barlow Bold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3531" y="4239571"/>
            <a:ext cx="3059858" cy="58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100" dirty="0">
                <a:solidFill>
                  <a:srgbClr val="112D4E"/>
                </a:solidFill>
                <a:latin typeface="Barlow Bold"/>
              </a:rPr>
              <a:t>PRA PENDAFTARAN</a:t>
            </a:r>
          </a:p>
          <a:p>
            <a:pPr marL="0" lvl="0" indent="0" algn="ctr">
              <a:lnSpc>
                <a:spcPts val="2268"/>
              </a:lnSpc>
            </a:pPr>
            <a:r>
              <a:rPr lang="en-US" sz="2100" dirty="0">
                <a:solidFill>
                  <a:srgbClr val="112D4E"/>
                </a:solidFill>
                <a:latin typeface="Barlow Bold"/>
              </a:rPr>
              <a:t>2</a:t>
            </a:r>
            <a:r>
              <a:rPr lang="id-ID" sz="2100" dirty="0">
                <a:solidFill>
                  <a:srgbClr val="112D4E"/>
                </a:solidFill>
                <a:latin typeface="Barlow Bold"/>
              </a:rPr>
              <a:t>4 Juni  s.d  9</a:t>
            </a:r>
            <a:r>
              <a:rPr lang="en-US" sz="2100" dirty="0">
                <a:solidFill>
                  <a:srgbClr val="112D4E"/>
                </a:solidFill>
                <a:latin typeface="Barlow Bold"/>
              </a:rPr>
              <a:t> </a:t>
            </a:r>
            <a:r>
              <a:rPr lang="en-US" sz="2100" dirty="0" err="1">
                <a:solidFill>
                  <a:srgbClr val="112D4E"/>
                </a:solidFill>
                <a:latin typeface="Barlow Bold"/>
              </a:rPr>
              <a:t>Ju</a:t>
            </a:r>
            <a:r>
              <a:rPr lang="id-ID" sz="2100" dirty="0">
                <a:solidFill>
                  <a:srgbClr val="112D4E"/>
                </a:solidFill>
                <a:latin typeface="Barlow Bold"/>
              </a:rPr>
              <a:t>l</a:t>
            </a:r>
            <a:r>
              <a:rPr lang="en-US" sz="2100" dirty="0">
                <a:solidFill>
                  <a:srgbClr val="112D4E"/>
                </a:solidFill>
                <a:latin typeface="Barlow Bold"/>
              </a:rPr>
              <a:t>i 2024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095131" y="857239"/>
            <a:ext cx="2595892" cy="3046809"/>
            <a:chOff x="0" y="0"/>
            <a:chExt cx="698500" cy="819832"/>
          </a:xfrm>
        </p:grpSpPr>
        <p:sp>
          <p:nvSpPr>
            <p:cNvPr id="14" name="Freeform 14"/>
            <p:cNvSpPr/>
            <p:nvPr/>
          </p:nvSpPr>
          <p:spPr>
            <a:xfrm rot="-5400000">
              <a:off x="-47378" y="60666"/>
              <a:ext cx="793256" cy="698500"/>
            </a:xfrm>
            <a:custGeom>
              <a:avLst/>
              <a:gdLst/>
              <a:ahLst/>
              <a:cxnLst/>
              <a:rect l="l" t="t" r="r" b="b"/>
              <a:pathLst>
                <a:path w="793256" h="698500">
                  <a:moveTo>
                    <a:pt x="771744" y="409063"/>
                  </a:moveTo>
                  <a:lnTo>
                    <a:pt x="638145" y="638687"/>
                  </a:lnTo>
                  <a:cubicBezTo>
                    <a:pt x="616599" y="675719"/>
                    <a:pt x="576987" y="698500"/>
                    <a:pt x="534144" y="698500"/>
                  </a:cubicBezTo>
                  <a:lnTo>
                    <a:pt x="259112" y="698500"/>
                  </a:lnTo>
                  <a:cubicBezTo>
                    <a:pt x="216269" y="698500"/>
                    <a:pt x="176657" y="675719"/>
                    <a:pt x="155111" y="638687"/>
                  </a:cubicBezTo>
                  <a:lnTo>
                    <a:pt x="21512" y="409063"/>
                  </a:lnTo>
                  <a:cubicBezTo>
                    <a:pt x="0" y="372089"/>
                    <a:pt x="0" y="326411"/>
                    <a:pt x="21512" y="289437"/>
                  </a:cubicBezTo>
                  <a:lnTo>
                    <a:pt x="155111" y="59813"/>
                  </a:lnTo>
                  <a:cubicBezTo>
                    <a:pt x="176657" y="22782"/>
                    <a:pt x="216269" y="0"/>
                    <a:pt x="259112" y="0"/>
                  </a:cubicBezTo>
                  <a:lnTo>
                    <a:pt x="534144" y="0"/>
                  </a:lnTo>
                  <a:cubicBezTo>
                    <a:pt x="576987" y="0"/>
                    <a:pt x="616599" y="22782"/>
                    <a:pt x="638145" y="59813"/>
                  </a:cubicBezTo>
                  <a:lnTo>
                    <a:pt x="771744" y="289437"/>
                  </a:lnTo>
                  <a:cubicBezTo>
                    <a:pt x="793256" y="326411"/>
                    <a:pt x="793256" y="372089"/>
                    <a:pt x="771744" y="409063"/>
                  </a:cubicBezTo>
                  <a:close/>
                </a:path>
              </a:pathLst>
            </a:custGeom>
            <a:blipFill>
              <a:blip r:embed="rId3"/>
              <a:stretch>
                <a:fillRect t="-901" b="-901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10311298" y="1099616"/>
            <a:ext cx="2163558" cy="2517595"/>
            <a:chOff x="0" y="0"/>
            <a:chExt cx="6985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15944"/>
              <a:ext cx="698500" cy="780913"/>
            </a:xfrm>
            <a:custGeom>
              <a:avLst/>
              <a:gdLst/>
              <a:ahLst/>
              <a:cxnLst/>
              <a:rect l="l" t="t" r="r" b="b"/>
              <a:pathLst>
                <a:path w="698500" h="780913">
                  <a:moveTo>
                    <a:pt x="421015" y="25810"/>
                  </a:moveTo>
                  <a:lnTo>
                    <a:pt x="626735" y="145502"/>
                  </a:lnTo>
                  <a:cubicBezTo>
                    <a:pt x="671166" y="171353"/>
                    <a:pt x="698500" y="218880"/>
                    <a:pt x="698500" y="270284"/>
                  </a:cubicBezTo>
                  <a:lnTo>
                    <a:pt x="698500" y="510628"/>
                  </a:lnTo>
                  <a:cubicBezTo>
                    <a:pt x="698500" y="562032"/>
                    <a:pt x="671166" y="609559"/>
                    <a:pt x="626735" y="635410"/>
                  </a:cubicBezTo>
                  <a:lnTo>
                    <a:pt x="421015" y="755102"/>
                  </a:lnTo>
                  <a:cubicBezTo>
                    <a:pt x="376653" y="780912"/>
                    <a:pt x="321847" y="780912"/>
                    <a:pt x="277485" y="755102"/>
                  </a:cubicBezTo>
                  <a:lnTo>
                    <a:pt x="71765" y="635410"/>
                  </a:lnTo>
                  <a:cubicBezTo>
                    <a:pt x="27334" y="609559"/>
                    <a:pt x="0" y="562032"/>
                    <a:pt x="0" y="510628"/>
                  </a:cubicBezTo>
                  <a:lnTo>
                    <a:pt x="0" y="270284"/>
                  </a:lnTo>
                  <a:cubicBezTo>
                    <a:pt x="0" y="218880"/>
                    <a:pt x="27334" y="171353"/>
                    <a:pt x="71765" y="145502"/>
                  </a:cubicBezTo>
                  <a:lnTo>
                    <a:pt x="277485" y="25810"/>
                  </a:lnTo>
                  <a:cubicBezTo>
                    <a:pt x="321847" y="0"/>
                    <a:pt x="376653" y="0"/>
                    <a:pt x="421015" y="2581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10059196" y="3851870"/>
            <a:ext cx="2775488" cy="908918"/>
            <a:chOff x="0" y="0"/>
            <a:chExt cx="812800" cy="26617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266176"/>
            </a:xfrm>
            <a:custGeom>
              <a:avLst/>
              <a:gdLst/>
              <a:ahLst/>
              <a:cxnLst/>
              <a:rect l="l" t="t" r="r" b="b"/>
              <a:pathLst>
                <a:path w="812800" h="266176">
                  <a:moveTo>
                    <a:pt x="133088" y="0"/>
                  </a:moveTo>
                  <a:lnTo>
                    <a:pt x="679712" y="0"/>
                  </a:lnTo>
                  <a:cubicBezTo>
                    <a:pt x="715009" y="0"/>
                    <a:pt x="748861" y="14022"/>
                    <a:pt x="773819" y="38981"/>
                  </a:cubicBezTo>
                  <a:cubicBezTo>
                    <a:pt x="798778" y="63939"/>
                    <a:pt x="812800" y="97791"/>
                    <a:pt x="812800" y="133088"/>
                  </a:cubicBezTo>
                  <a:lnTo>
                    <a:pt x="812800" y="133088"/>
                  </a:lnTo>
                  <a:cubicBezTo>
                    <a:pt x="812800" y="168385"/>
                    <a:pt x="798778" y="202237"/>
                    <a:pt x="773819" y="227195"/>
                  </a:cubicBezTo>
                  <a:cubicBezTo>
                    <a:pt x="748861" y="252154"/>
                    <a:pt x="715009" y="266176"/>
                    <a:pt x="679712" y="266176"/>
                  </a:cubicBezTo>
                  <a:lnTo>
                    <a:pt x="133088" y="266176"/>
                  </a:lnTo>
                  <a:cubicBezTo>
                    <a:pt x="97791" y="266176"/>
                    <a:pt x="63939" y="252154"/>
                    <a:pt x="38981" y="227195"/>
                  </a:cubicBezTo>
                  <a:cubicBezTo>
                    <a:pt x="14022" y="202237"/>
                    <a:pt x="0" y="168385"/>
                    <a:pt x="0" y="133088"/>
                  </a:cubicBezTo>
                  <a:lnTo>
                    <a:pt x="0" y="133088"/>
                  </a:lnTo>
                  <a:cubicBezTo>
                    <a:pt x="0" y="97791"/>
                    <a:pt x="14022" y="63939"/>
                    <a:pt x="38981" y="38981"/>
                  </a:cubicBezTo>
                  <a:cubicBezTo>
                    <a:pt x="63939" y="14022"/>
                    <a:pt x="97791" y="0"/>
                    <a:pt x="1330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3042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819388" y="1807147"/>
            <a:ext cx="1258688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spc="-210" dirty="0">
                <a:solidFill>
                  <a:srgbClr val="FFFFFF"/>
                </a:solidFill>
                <a:latin typeface="Barlow Bold"/>
              </a:rPr>
              <a:t>03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30046" y="4007322"/>
            <a:ext cx="2158038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500" dirty="0">
                <a:solidFill>
                  <a:srgbClr val="112D4E"/>
                </a:solidFill>
                <a:latin typeface="Barlow Bold"/>
              </a:rPr>
              <a:t>PENGUMUMAN</a:t>
            </a:r>
          </a:p>
          <a:p>
            <a:pPr algn="ctr">
              <a:lnSpc>
                <a:spcPts val="2700"/>
              </a:lnSpc>
            </a:pPr>
            <a:r>
              <a:rPr lang="id-ID" sz="2500" dirty="0">
                <a:solidFill>
                  <a:srgbClr val="112D4E"/>
                </a:solidFill>
                <a:latin typeface="Barlow Bold"/>
              </a:rPr>
              <a:t>11 </a:t>
            </a:r>
            <a:r>
              <a:rPr lang="en-US" sz="2500" dirty="0" err="1">
                <a:solidFill>
                  <a:srgbClr val="112D4E"/>
                </a:solidFill>
                <a:latin typeface="Barlow Bold"/>
              </a:rPr>
              <a:t>Ju</a:t>
            </a:r>
            <a:r>
              <a:rPr lang="id-ID" sz="2500" dirty="0">
                <a:solidFill>
                  <a:srgbClr val="112D4E"/>
                </a:solidFill>
                <a:latin typeface="Barlow Bold"/>
              </a:rPr>
              <a:t>l</a:t>
            </a:r>
            <a:r>
              <a:rPr lang="en-US" sz="2500" dirty="0">
                <a:solidFill>
                  <a:srgbClr val="112D4E"/>
                </a:solidFill>
                <a:latin typeface="Barlow Bold"/>
              </a:rPr>
              <a:t>i 2024</a:t>
            </a:r>
          </a:p>
          <a:p>
            <a:pPr marL="0" lvl="0" indent="0" algn="ctr">
              <a:lnSpc>
                <a:spcPts val="3240"/>
              </a:lnSpc>
            </a:pPr>
            <a:endParaRPr lang="en-US" sz="2500" dirty="0">
              <a:solidFill>
                <a:srgbClr val="112D4E"/>
              </a:solidFill>
              <a:latin typeface="Barlow Bold"/>
            </a:endParaRPr>
          </a:p>
        </p:txBody>
      </p:sp>
      <p:sp>
        <p:nvSpPr>
          <p:cNvPr id="22" name="Freeform 22"/>
          <p:cNvSpPr/>
          <p:nvPr/>
        </p:nvSpPr>
        <p:spPr>
          <a:xfrm rot="-5400000">
            <a:off x="5363378" y="1625416"/>
            <a:ext cx="3147115" cy="2859941"/>
          </a:xfrm>
          <a:custGeom>
            <a:avLst/>
            <a:gdLst/>
            <a:ahLst/>
            <a:cxnLst/>
            <a:rect l="l" t="t" r="r" b="b"/>
            <a:pathLst>
              <a:path w="3147115" h="2859941">
                <a:moveTo>
                  <a:pt x="0" y="0"/>
                </a:moveTo>
                <a:lnTo>
                  <a:pt x="3147114" y="0"/>
                </a:lnTo>
                <a:lnTo>
                  <a:pt x="3147114" y="2859941"/>
                </a:lnTo>
                <a:lnTo>
                  <a:pt x="0" y="28599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5751963" y="1203660"/>
            <a:ext cx="2595892" cy="3046809"/>
            <a:chOff x="0" y="0"/>
            <a:chExt cx="698500" cy="819832"/>
          </a:xfrm>
        </p:grpSpPr>
        <p:sp>
          <p:nvSpPr>
            <p:cNvPr id="24" name="Freeform 24"/>
            <p:cNvSpPr/>
            <p:nvPr/>
          </p:nvSpPr>
          <p:spPr>
            <a:xfrm>
              <a:off x="0" y="13288"/>
              <a:ext cx="698500" cy="793256"/>
            </a:xfrm>
            <a:custGeom>
              <a:avLst/>
              <a:gdLst/>
              <a:ahLst/>
              <a:cxnLst/>
              <a:rect l="l" t="t" r="r" b="b"/>
              <a:pathLst>
                <a:path w="698500" h="793256">
                  <a:moveTo>
                    <a:pt x="409063" y="21512"/>
                  </a:moveTo>
                  <a:lnTo>
                    <a:pt x="638687" y="155112"/>
                  </a:lnTo>
                  <a:cubicBezTo>
                    <a:pt x="675718" y="176657"/>
                    <a:pt x="698500" y="216269"/>
                    <a:pt x="698500" y="259112"/>
                  </a:cubicBezTo>
                  <a:lnTo>
                    <a:pt x="698500" y="534144"/>
                  </a:lnTo>
                  <a:cubicBezTo>
                    <a:pt x="698500" y="576987"/>
                    <a:pt x="675718" y="616599"/>
                    <a:pt x="638687" y="638145"/>
                  </a:cubicBezTo>
                  <a:lnTo>
                    <a:pt x="409063" y="771744"/>
                  </a:lnTo>
                  <a:cubicBezTo>
                    <a:pt x="372089" y="793256"/>
                    <a:pt x="326411" y="793256"/>
                    <a:pt x="289437" y="771744"/>
                  </a:cubicBezTo>
                  <a:lnTo>
                    <a:pt x="59813" y="638145"/>
                  </a:lnTo>
                  <a:cubicBezTo>
                    <a:pt x="22782" y="616599"/>
                    <a:pt x="0" y="576987"/>
                    <a:pt x="0" y="534144"/>
                  </a:cubicBezTo>
                  <a:lnTo>
                    <a:pt x="0" y="259112"/>
                  </a:lnTo>
                  <a:cubicBezTo>
                    <a:pt x="0" y="216269"/>
                    <a:pt x="22782" y="176657"/>
                    <a:pt x="59813" y="155112"/>
                  </a:cubicBezTo>
                  <a:lnTo>
                    <a:pt x="289437" y="21512"/>
                  </a:lnTo>
                  <a:cubicBezTo>
                    <a:pt x="326411" y="0"/>
                    <a:pt x="372089" y="0"/>
                    <a:pt x="409063" y="21512"/>
                  </a:cubicBezTo>
                  <a:close/>
                </a:path>
              </a:pathLst>
            </a:custGeom>
            <a:solidFill>
              <a:srgbClr val="F2F2F2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5968130" y="1468267"/>
            <a:ext cx="2163558" cy="2517595"/>
            <a:chOff x="0" y="0"/>
            <a:chExt cx="6985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15944"/>
              <a:ext cx="698500" cy="780913"/>
            </a:xfrm>
            <a:custGeom>
              <a:avLst/>
              <a:gdLst/>
              <a:ahLst/>
              <a:cxnLst/>
              <a:rect l="l" t="t" r="r" b="b"/>
              <a:pathLst>
                <a:path w="698500" h="780913">
                  <a:moveTo>
                    <a:pt x="421015" y="25810"/>
                  </a:moveTo>
                  <a:lnTo>
                    <a:pt x="626735" y="145502"/>
                  </a:lnTo>
                  <a:cubicBezTo>
                    <a:pt x="671166" y="171353"/>
                    <a:pt x="698500" y="218880"/>
                    <a:pt x="698500" y="270284"/>
                  </a:cubicBezTo>
                  <a:lnTo>
                    <a:pt x="698500" y="510628"/>
                  </a:lnTo>
                  <a:cubicBezTo>
                    <a:pt x="698500" y="562032"/>
                    <a:pt x="671166" y="609559"/>
                    <a:pt x="626735" y="635410"/>
                  </a:cubicBezTo>
                  <a:lnTo>
                    <a:pt x="421015" y="755102"/>
                  </a:lnTo>
                  <a:cubicBezTo>
                    <a:pt x="376653" y="780912"/>
                    <a:pt x="321847" y="780912"/>
                    <a:pt x="277485" y="755102"/>
                  </a:cubicBezTo>
                  <a:lnTo>
                    <a:pt x="71765" y="635410"/>
                  </a:lnTo>
                  <a:cubicBezTo>
                    <a:pt x="27334" y="609559"/>
                    <a:pt x="0" y="562032"/>
                    <a:pt x="0" y="510628"/>
                  </a:cubicBezTo>
                  <a:lnTo>
                    <a:pt x="0" y="270284"/>
                  </a:lnTo>
                  <a:cubicBezTo>
                    <a:pt x="0" y="218880"/>
                    <a:pt x="27334" y="171353"/>
                    <a:pt x="71765" y="145502"/>
                  </a:cubicBezTo>
                  <a:lnTo>
                    <a:pt x="277485" y="25810"/>
                  </a:lnTo>
                  <a:cubicBezTo>
                    <a:pt x="321847" y="0"/>
                    <a:pt x="376653" y="0"/>
                    <a:pt x="421015" y="2581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27" name="Group 27"/>
          <p:cNvGrpSpPr/>
          <p:nvPr/>
        </p:nvGrpSpPr>
        <p:grpSpPr>
          <a:xfrm>
            <a:off x="5712083" y="4272699"/>
            <a:ext cx="2775488" cy="870801"/>
            <a:chOff x="0" y="0"/>
            <a:chExt cx="812800" cy="25501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255014"/>
            </a:xfrm>
            <a:custGeom>
              <a:avLst/>
              <a:gdLst/>
              <a:ahLst/>
              <a:cxnLst/>
              <a:rect l="l" t="t" r="r" b="b"/>
              <a:pathLst>
                <a:path w="812800" h="255014">
                  <a:moveTo>
                    <a:pt x="127507" y="0"/>
                  </a:moveTo>
                  <a:lnTo>
                    <a:pt x="685293" y="0"/>
                  </a:lnTo>
                  <a:cubicBezTo>
                    <a:pt x="719110" y="0"/>
                    <a:pt x="751542" y="13434"/>
                    <a:pt x="775454" y="37346"/>
                  </a:cubicBezTo>
                  <a:cubicBezTo>
                    <a:pt x="799366" y="61258"/>
                    <a:pt x="812800" y="93690"/>
                    <a:pt x="812800" y="127507"/>
                  </a:cubicBezTo>
                  <a:lnTo>
                    <a:pt x="812800" y="127507"/>
                  </a:lnTo>
                  <a:cubicBezTo>
                    <a:pt x="812800" y="161324"/>
                    <a:pt x="799366" y="193756"/>
                    <a:pt x="775454" y="217668"/>
                  </a:cubicBezTo>
                  <a:cubicBezTo>
                    <a:pt x="751542" y="241580"/>
                    <a:pt x="719110" y="255014"/>
                    <a:pt x="685293" y="255014"/>
                  </a:cubicBezTo>
                  <a:lnTo>
                    <a:pt x="127507" y="255014"/>
                  </a:lnTo>
                  <a:cubicBezTo>
                    <a:pt x="93690" y="255014"/>
                    <a:pt x="61258" y="241580"/>
                    <a:pt x="37346" y="217668"/>
                  </a:cubicBezTo>
                  <a:cubicBezTo>
                    <a:pt x="13434" y="193756"/>
                    <a:pt x="0" y="161324"/>
                    <a:pt x="0" y="127507"/>
                  </a:cubicBezTo>
                  <a:lnTo>
                    <a:pt x="0" y="127507"/>
                  </a:lnTo>
                  <a:cubicBezTo>
                    <a:pt x="0" y="93690"/>
                    <a:pt x="13434" y="61258"/>
                    <a:pt x="37346" y="37346"/>
                  </a:cubicBezTo>
                  <a:cubicBezTo>
                    <a:pt x="61258" y="13434"/>
                    <a:pt x="93690" y="0"/>
                    <a:pt x="12750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293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6470483" y="2011846"/>
            <a:ext cx="1258688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spc="-210">
                <a:solidFill>
                  <a:srgbClr val="FFFFFF"/>
                </a:solidFill>
                <a:latin typeface="Barlow Bold"/>
              </a:rPr>
              <a:t>02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119069" y="4393344"/>
            <a:ext cx="2158038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</a:pPr>
            <a:r>
              <a:rPr lang="en-US" sz="2200" dirty="0">
                <a:solidFill>
                  <a:srgbClr val="FFFFFF"/>
                </a:solidFill>
                <a:latin typeface="Barlow Bold"/>
              </a:rPr>
              <a:t>PENDAFTARAN</a:t>
            </a:r>
          </a:p>
          <a:p>
            <a:pPr algn="ctr">
              <a:lnSpc>
                <a:spcPts val="2376"/>
              </a:lnSpc>
            </a:pPr>
            <a:r>
              <a:rPr lang="id-ID" sz="2200" dirty="0">
                <a:solidFill>
                  <a:srgbClr val="FFFFFF"/>
                </a:solidFill>
                <a:latin typeface="Barlow Bold"/>
              </a:rPr>
              <a:t>4,5,8,9</a:t>
            </a:r>
            <a:r>
              <a:rPr lang="en-US" sz="2200" dirty="0">
                <a:solidFill>
                  <a:srgbClr val="FFFFFF"/>
                </a:solidFill>
                <a:latin typeface="Barlow Bold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Barlow Bold"/>
              </a:rPr>
              <a:t>Ju</a:t>
            </a:r>
            <a:r>
              <a:rPr lang="id-ID" sz="2200" dirty="0">
                <a:solidFill>
                  <a:srgbClr val="FFFFFF"/>
                </a:solidFill>
                <a:latin typeface="Barlow Bold"/>
              </a:rPr>
              <a:t>l</a:t>
            </a:r>
            <a:r>
              <a:rPr lang="en-US" sz="2400" spc="-34" dirty="0">
                <a:solidFill>
                  <a:schemeClr val="bg1"/>
                </a:solidFill>
                <a:latin typeface="Clear Sans"/>
              </a:rPr>
              <a:t>i</a:t>
            </a:r>
            <a:r>
              <a:rPr lang="en-US" sz="2200" dirty="0">
                <a:solidFill>
                  <a:srgbClr val="FFFFFF"/>
                </a:solidFill>
                <a:latin typeface="Barlow Bold"/>
              </a:rPr>
              <a:t> 2024</a:t>
            </a:r>
          </a:p>
          <a:p>
            <a:pPr algn="ctr">
              <a:lnSpc>
                <a:spcPts val="3240"/>
              </a:lnSpc>
            </a:pPr>
            <a:endParaRPr lang="en-US" sz="2200" dirty="0">
              <a:solidFill>
                <a:srgbClr val="FFFFFF"/>
              </a:solidFill>
              <a:latin typeface="Barlow Bold"/>
            </a:endParaRPr>
          </a:p>
          <a:p>
            <a:pPr marL="0" lvl="0" indent="0" algn="ctr">
              <a:lnSpc>
                <a:spcPts val="3240"/>
              </a:lnSpc>
            </a:pPr>
            <a:endParaRPr lang="en-US" sz="2200" dirty="0">
              <a:solidFill>
                <a:srgbClr val="FFFFFF"/>
              </a:solidFill>
              <a:latin typeface="Barlow Bold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14281698" y="801291"/>
            <a:ext cx="2595892" cy="3046809"/>
            <a:chOff x="0" y="0"/>
            <a:chExt cx="698500" cy="819832"/>
          </a:xfrm>
        </p:grpSpPr>
        <p:sp>
          <p:nvSpPr>
            <p:cNvPr id="33" name="Freeform 33"/>
            <p:cNvSpPr/>
            <p:nvPr/>
          </p:nvSpPr>
          <p:spPr>
            <a:xfrm rot="-5400000">
              <a:off x="-47378" y="60666"/>
              <a:ext cx="793256" cy="698500"/>
            </a:xfrm>
            <a:custGeom>
              <a:avLst/>
              <a:gdLst/>
              <a:ahLst/>
              <a:cxnLst/>
              <a:rect l="l" t="t" r="r" b="b"/>
              <a:pathLst>
                <a:path w="793256" h="698500">
                  <a:moveTo>
                    <a:pt x="771744" y="409063"/>
                  </a:moveTo>
                  <a:lnTo>
                    <a:pt x="638145" y="638687"/>
                  </a:lnTo>
                  <a:cubicBezTo>
                    <a:pt x="616599" y="675719"/>
                    <a:pt x="576987" y="698500"/>
                    <a:pt x="534144" y="698500"/>
                  </a:cubicBezTo>
                  <a:lnTo>
                    <a:pt x="259112" y="698500"/>
                  </a:lnTo>
                  <a:cubicBezTo>
                    <a:pt x="216269" y="698500"/>
                    <a:pt x="176657" y="675719"/>
                    <a:pt x="155111" y="638687"/>
                  </a:cubicBezTo>
                  <a:lnTo>
                    <a:pt x="21512" y="409063"/>
                  </a:lnTo>
                  <a:cubicBezTo>
                    <a:pt x="0" y="372089"/>
                    <a:pt x="0" y="326411"/>
                    <a:pt x="21512" y="289437"/>
                  </a:cubicBezTo>
                  <a:lnTo>
                    <a:pt x="155111" y="59813"/>
                  </a:lnTo>
                  <a:cubicBezTo>
                    <a:pt x="176657" y="22782"/>
                    <a:pt x="216269" y="0"/>
                    <a:pt x="259112" y="0"/>
                  </a:cubicBezTo>
                  <a:lnTo>
                    <a:pt x="534144" y="0"/>
                  </a:lnTo>
                  <a:cubicBezTo>
                    <a:pt x="576987" y="0"/>
                    <a:pt x="616599" y="22782"/>
                    <a:pt x="638145" y="59813"/>
                  </a:cubicBezTo>
                  <a:lnTo>
                    <a:pt x="771744" y="289437"/>
                  </a:lnTo>
                  <a:cubicBezTo>
                    <a:pt x="793256" y="326411"/>
                    <a:pt x="793256" y="372089"/>
                    <a:pt x="771744" y="409063"/>
                  </a:cubicBezTo>
                  <a:close/>
                </a:path>
              </a:pathLst>
            </a:custGeom>
            <a:blipFill>
              <a:blip r:embed="rId3"/>
              <a:stretch>
                <a:fillRect t="-901" b="-901"/>
              </a:stretch>
            </a:blipFill>
            <a:ln w="14287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34" name="Group 34"/>
          <p:cNvGrpSpPr/>
          <p:nvPr/>
        </p:nvGrpSpPr>
        <p:grpSpPr>
          <a:xfrm>
            <a:off x="14498651" y="935323"/>
            <a:ext cx="2163558" cy="2517595"/>
            <a:chOff x="0" y="0"/>
            <a:chExt cx="6985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15944"/>
              <a:ext cx="698500" cy="780913"/>
            </a:xfrm>
            <a:custGeom>
              <a:avLst/>
              <a:gdLst/>
              <a:ahLst/>
              <a:cxnLst/>
              <a:rect l="l" t="t" r="r" b="b"/>
              <a:pathLst>
                <a:path w="698500" h="780913">
                  <a:moveTo>
                    <a:pt x="421015" y="25810"/>
                  </a:moveTo>
                  <a:lnTo>
                    <a:pt x="626735" y="145502"/>
                  </a:lnTo>
                  <a:cubicBezTo>
                    <a:pt x="671166" y="171353"/>
                    <a:pt x="698500" y="218880"/>
                    <a:pt x="698500" y="270284"/>
                  </a:cubicBezTo>
                  <a:lnTo>
                    <a:pt x="698500" y="510628"/>
                  </a:lnTo>
                  <a:cubicBezTo>
                    <a:pt x="698500" y="562032"/>
                    <a:pt x="671166" y="609559"/>
                    <a:pt x="626735" y="635410"/>
                  </a:cubicBezTo>
                  <a:lnTo>
                    <a:pt x="421015" y="755102"/>
                  </a:lnTo>
                  <a:cubicBezTo>
                    <a:pt x="376653" y="780912"/>
                    <a:pt x="321847" y="780912"/>
                    <a:pt x="277485" y="755102"/>
                  </a:cubicBezTo>
                  <a:lnTo>
                    <a:pt x="71765" y="635410"/>
                  </a:lnTo>
                  <a:cubicBezTo>
                    <a:pt x="27334" y="609559"/>
                    <a:pt x="0" y="562032"/>
                    <a:pt x="0" y="510628"/>
                  </a:cubicBezTo>
                  <a:lnTo>
                    <a:pt x="0" y="270284"/>
                  </a:lnTo>
                  <a:cubicBezTo>
                    <a:pt x="0" y="218880"/>
                    <a:pt x="27334" y="171353"/>
                    <a:pt x="71765" y="145502"/>
                  </a:cubicBezTo>
                  <a:lnTo>
                    <a:pt x="277485" y="25810"/>
                  </a:lnTo>
                  <a:cubicBezTo>
                    <a:pt x="321847" y="0"/>
                    <a:pt x="376653" y="0"/>
                    <a:pt x="421015" y="2581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36" name="Group 36"/>
          <p:cNvGrpSpPr/>
          <p:nvPr/>
        </p:nvGrpSpPr>
        <p:grpSpPr>
          <a:xfrm>
            <a:off x="14336134" y="3390900"/>
            <a:ext cx="2775488" cy="870801"/>
            <a:chOff x="0" y="0"/>
            <a:chExt cx="812800" cy="25501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255014"/>
            </a:xfrm>
            <a:custGeom>
              <a:avLst/>
              <a:gdLst/>
              <a:ahLst/>
              <a:cxnLst/>
              <a:rect l="l" t="t" r="r" b="b"/>
              <a:pathLst>
                <a:path w="812800" h="255014">
                  <a:moveTo>
                    <a:pt x="127507" y="0"/>
                  </a:moveTo>
                  <a:lnTo>
                    <a:pt x="685293" y="0"/>
                  </a:lnTo>
                  <a:cubicBezTo>
                    <a:pt x="719110" y="0"/>
                    <a:pt x="751542" y="13434"/>
                    <a:pt x="775454" y="37346"/>
                  </a:cubicBezTo>
                  <a:cubicBezTo>
                    <a:pt x="799366" y="61258"/>
                    <a:pt x="812800" y="93690"/>
                    <a:pt x="812800" y="127507"/>
                  </a:cubicBezTo>
                  <a:lnTo>
                    <a:pt x="812800" y="127507"/>
                  </a:lnTo>
                  <a:cubicBezTo>
                    <a:pt x="812800" y="161324"/>
                    <a:pt x="799366" y="193756"/>
                    <a:pt x="775454" y="217668"/>
                  </a:cubicBezTo>
                  <a:cubicBezTo>
                    <a:pt x="751542" y="241580"/>
                    <a:pt x="719110" y="255014"/>
                    <a:pt x="685293" y="255014"/>
                  </a:cubicBezTo>
                  <a:lnTo>
                    <a:pt x="127507" y="255014"/>
                  </a:lnTo>
                  <a:cubicBezTo>
                    <a:pt x="93690" y="255014"/>
                    <a:pt x="61258" y="241580"/>
                    <a:pt x="37346" y="217668"/>
                  </a:cubicBezTo>
                  <a:cubicBezTo>
                    <a:pt x="13434" y="193756"/>
                    <a:pt x="0" y="161324"/>
                    <a:pt x="0" y="127507"/>
                  </a:cubicBezTo>
                  <a:lnTo>
                    <a:pt x="0" y="127507"/>
                  </a:lnTo>
                  <a:cubicBezTo>
                    <a:pt x="0" y="93690"/>
                    <a:pt x="13434" y="61258"/>
                    <a:pt x="37346" y="37346"/>
                  </a:cubicBezTo>
                  <a:cubicBezTo>
                    <a:pt x="61258" y="13434"/>
                    <a:pt x="93690" y="0"/>
                    <a:pt x="12750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812800" cy="293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4900823" y="1573826"/>
            <a:ext cx="1258688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spc="-210">
                <a:solidFill>
                  <a:srgbClr val="FFFFFF"/>
                </a:solidFill>
                <a:latin typeface="Barlow Bold"/>
              </a:rPr>
              <a:t>04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326782" y="3441705"/>
            <a:ext cx="2784840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500" dirty="0">
                <a:solidFill>
                  <a:srgbClr val="FFFFFF"/>
                </a:solidFill>
                <a:latin typeface="Barlow Bold"/>
              </a:rPr>
              <a:t>DAFTAR ULANG</a:t>
            </a:r>
          </a:p>
          <a:p>
            <a:pPr marL="0" lvl="0" indent="0" algn="ctr">
              <a:lnSpc>
                <a:spcPts val="2700"/>
              </a:lnSpc>
            </a:pPr>
            <a:r>
              <a:rPr lang="id-ID" sz="2500" dirty="0">
                <a:solidFill>
                  <a:srgbClr val="FFFFFF"/>
                </a:solidFill>
                <a:latin typeface="Barlow Bold"/>
              </a:rPr>
              <a:t>15</a:t>
            </a:r>
            <a:r>
              <a:rPr lang="en-US" sz="2500" dirty="0">
                <a:solidFill>
                  <a:srgbClr val="FFFFFF"/>
                </a:solidFill>
                <a:latin typeface="Barlow Bold"/>
              </a:rPr>
              <a:t>-</a:t>
            </a:r>
            <a:r>
              <a:rPr lang="id-ID" sz="2500" dirty="0">
                <a:solidFill>
                  <a:srgbClr val="FFFFFF"/>
                </a:solidFill>
                <a:latin typeface="Barlow Bold"/>
              </a:rPr>
              <a:t>16</a:t>
            </a:r>
            <a:r>
              <a:rPr lang="en-US" sz="2500" dirty="0">
                <a:solidFill>
                  <a:srgbClr val="FFFFFF"/>
                </a:solidFill>
                <a:latin typeface="Barlow Bold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Barlow Bold"/>
              </a:rPr>
              <a:t>Ju</a:t>
            </a:r>
            <a:r>
              <a:rPr lang="id-ID" sz="2500" dirty="0">
                <a:solidFill>
                  <a:srgbClr val="FFFFFF"/>
                </a:solidFill>
                <a:latin typeface="Barlow Bold"/>
              </a:rPr>
              <a:t>l</a:t>
            </a:r>
            <a:r>
              <a:rPr lang="en-US" sz="2500" dirty="0">
                <a:solidFill>
                  <a:srgbClr val="FFFFFF"/>
                </a:solidFill>
                <a:latin typeface="Barlow Bold"/>
              </a:rPr>
              <a:t>i 2024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83980" y="5025803"/>
            <a:ext cx="3858960" cy="550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7364" lvl="1" indent="-253682">
              <a:lnSpc>
                <a:spcPts val="3289"/>
              </a:lnSpc>
              <a:buAutoNum type="arabicPeriod"/>
            </a:pP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melakukan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pendaftaran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akun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melalui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laman</a:t>
            </a:r>
            <a:r>
              <a:rPr lang="id-ID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400" u="sng" dirty="0">
                <a:hlinkClick r:id="rId4"/>
              </a:rPr>
              <a:t>https://</a:t>
            </a:r>
            <a:r>
              <a:rPr lang="en-US" sz="2400" i="1" u="sng" dirty="0">
                <a:hlinkClick r:id="rId4"/>
              </a:rPr>
              <a:t>ppdb.karanganyarkab.go.id</a:t>
            </a:r>
            <a:endParaRPr lang="en-US" sz="2349" spc="-39" dirty="0">
              <a:solidFill>
                <a:srgbClr val="000000"/>
              </a:solidFill>
              <a:latin typeface="Clear Sans"/>
            </a:endParaRPr>
          </a:p>
          <a:p>
            <a:pPr marL="507364" lvl="1" indent="-253682" algn="l">
              <a:lnSpc>
                <a:spcPts val="3289"/>
              </a:lnSpc>
              <a:buAutoNum type="arabicPeriod"/>
            </a:pP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Cetak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akun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password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dari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aplikasi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marL="507364" lvl="1" indent="-253682" algn="l">
              <a:lnSpc>
                <a:spcPts val="3289"/>
              </a:lnSpc>
              <a:buAutoNum type="arabicPeriod"/>
            </a:pP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Unggah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berkas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persyaratan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pada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                       </a:t>
            </a:r>
            <a:r>
              <a:rPr lang="en-US" sz="2349" u="sng" spc="-39" dirty="0" err="1">
                <a:solidFill>
                  <a:srgbClr val="000000"/>
                </a:solidFill>
                <a:latin typeface="Clear Sans"/>
              </a:rPr>
              <a:t>l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aman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di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atas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marL="507364" lvl="1" indent="-253682" algn="l">
              <a:lnSpc>
                <a:spcPts val="3289"/>
              </a:lnSpc>
              <a:buAutoNum type="arabicPeriod"/>
            </a:pP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Menyetujui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bertanggung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jawab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 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bahwa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data yang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tampil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diinput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benar</a:t>
            </a:r>
            <a:endParaRPr lang="en-US" sz="2349" spc="-39" dirty="0">
              <a:solidFill>
                <a:srgbClr val="000000"/>
              </a:solidFill>
              <a:latin typeface="Clear Sans"/>
            </a:endParaRPr>
          </a:p>
          <a:p>
            <a:pPr algn="ctr">
              <a:lnSpc>
                <a:spcPts val="3289"/>
              </a:lnSpc>
            </a:pPr>
            <a:endParaRPr lang="en-US" sz="2349" spc="-39" dirty="0">
              <a:solidFill>
                <a:srgbClr val="000000"/>
              </a:solidFill>
              <a:latin typeface="Clear Sans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9502974" y="4846513"/>
            <a:ext cx="3887931" cy="5245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7364" lvl="1" indent="-253682">
              <a:lnSpc>
                <a:spcPts val="3289"/>
              </a:lnSpc>
              <a:buAutoNum type="arabicPeriod"/>
            </a:pP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baru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(orang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tua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baru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)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dapat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mengakses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pengumuman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hasil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PPDB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secara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resmi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pada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u="sng" dirty="0">
                <a:hlinkClick r:id="rId4"/>
              </a:rPr>
              <a:t>https://</a:t>
            </a:r>
            <a:r>
              <a:rPr lang="en-US" sz="2200" i="1" u="sng" dirty="0">
                <a:hlinkClick r:id="rId4"/>
              </a:rPr>
              <a:t>ppdb.karanganyarkab.go.id</a:t>
            </a:r>
            <a:endParaRPr lang="en-US" sz="2200" spc="-39" dirty="0">
              <a:solidFill>
                <a:srgbClr val="000000"/>
              </a:solidFill>
              <a:latin typeface="Clear Sans"/>
            </a:endParaRPr>
          </a:p>
          <a:p>
            <a:pPr marL="440918" lvl="1" indent="-220459" algn="just">
              <a:lnSpc>
                <a:spcPts val="2859"/>
              </a:lnSpc>
              <a:buAutoNum type="arabicPeriod"/>
            </a:pP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Pengumuman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resmi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sah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akan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ditempelkan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di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papan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pengumuman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ditandatangani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Kepala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sekolah</a:t>
            </a:r>
            <a:endParaRPr lang="en-US" sz="2200" spc="-34" dirty="0">
              <a:solidFill>
                <a:srgbClr val="000000"/>
              </a:solidFill>
              <a:latin typeface="Clear Sans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5285040" y="5224689"/>
            <a:ext cx="3858960" cy="4834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2596" lvl="1" indent="-221298" algn="l">
              <a:lnSpc>
                <a:spcPts val="2870"/>
              </a:lnSpc>
              <a:buAutoNum type="arabicPeriod"/>
            </a:pP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Setelah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diapprove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baru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(orang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tua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baru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)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bisa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memilih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(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maksimal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3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pilihan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).</a:t>
            </a:r>
          </a:p>
          <a:p>
            <a:pPr marL="442596" lvl="1" indent="-221298">
              <a:lnSpc>
                <a:spcPts val="2870"/>
              </a:lnSpc>
              <a:buAutoNum type="arabicPeriod"/>
            </a:pP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baru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hanya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dapat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melakukan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pendaftaran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maksimal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1 (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satu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)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namun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dapat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melakukan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pindah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lain 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maksimal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2 (</a:t>
            </a:r>
            <a:r>
              <a:rPr lang="en-US" sz="2350" spc="-34" dirty="0" err="1">
                <a:solidFill>
                  <a:srgbClr val="000000"/>
                </a:solidFill>
                <a:latin typeface="Clear Sans"/>
              </a:rPr>
              <a:t>dua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) kali</a:t>
            </a:r>
            <a:r>
              <a:rPr lang="id-ID" sz="2350" spc="-34" dirty="0">
                <a:solidFill>
                  <a:srgbClr val="000000"/>
                </a:solidFill>
                <a:latin typeface="Clear Sans"/>
              </a:rPr>
              <a:t>.</a:t>
            </a:r>
            <a:r>
              <a:rPr lang="en-US" sz="2350" spc="-34" dirty="0">
                <a:solidFill>
                  <a:srgbClr val="000000"/>
                </a:solidFill>
                <a:latin typeface="Clear Sans"/>
              </a:rPr>
              <a:t>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752855" y="4229100"/>
            <a:ext cx="4081812" cy="4834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2596" lvl="1" indent="-221298">
              <a:lnSpc>
                <a:spcPts val="2870"/>
              </a:lnSpc>
              <a:buFontTx/>
              <a:buAutoNum type="arabicPeriod"/>
            </a:pP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CPD  yang   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dinyatakan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diterima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wajib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id-ID" sz="2200" spc="-34" dirty="0">
                <a:solidFill>
                  <a:srgbClr val="000000"/>
                </a:solidFill>
                <a:latin typeface="Clear Sans"/>
              </a:rPr>
              <a:t>datang ke sekolah untuk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daftar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ulang</a:t>
            </a:r>
            <a:r>
              <a:rPr lang="id-ID" sz="2200" spc="-34" dirty="0">
                <a:solidFill>
                  <a:srgbClr val="000000"/>
                </a:solidFill>
                <a:latin typeface="Clear Sans"/>
              </a:rPr>
              <a:t> membawa berkas asli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id-ID" sz="2200" spc="-34" dirty="0">
                <a:solidFill>
                  <a:srgbClr val="000000"/>
                </a:solidFill>
                <a:latin typeface="Clear Sans"/>
              </a:rPr>
              <a:t>dan 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gratis</a:t>
            </a:r>
            <a:r>
              <a:rPr lang="id-ID" sz="2200" spc="-34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bagi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 yang 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tidak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daftar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ulang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dianggap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mengundurkan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diri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dan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haknya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sebagai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baru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hilang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.</a:t>
            </a:r>
            <a:endParaRPr lang="id-ID" sz="2200" spc="-34" dirty="0">
              <a:solidFill>
                <a:srgbClr val="000000"/>
              </a:solidFill>
              <a:latin typeface="Clear Sans"/>
            </a:endParaRPr>
          </a:p>
          <a:p>
            <a:pPr marL="442596" lvl="1" indent="-221298">
              <a:lnSpc>
                <a:spcPts val="2870"/>
              </a:lnSpc>
              <a:buAutoNum type="arabicPeriod"/>
            </a:pP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CPD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menyetujui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bertanggung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jawab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bahwa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data yang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tampil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diinput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200" spc="-34" dirty="0" err="1">
                <a:solidFill>
                  <a:srgbClr val="000000"/>
                </a:solidFill>
                <a:latin typeface="Clear Sans"/>
              </a:rPr>
              <a:t>benar</a:t>
            </a:r>
            <a:r>
              <a:rPr lang="en-US" sz="2200" spc="-34" dirty="0">
                <a:solidFill>
                  <a:srgbClr val="000000"/>
                </a:solidFill>
                <a:latin typeface="Clear Sans"/>
              </a:rPr>
              <a:t>;</a:t>
            </a:r>
          </a:p>
          <a:p>
            <a:pPr marL="221298" lvl="1" algn="l">
              <a:lnSpc>
                <a:spcPts val="2870"/>
              </a:lnSpc>
            </a:pPr>
            <a:endParaRPr lang="en-US" sz="2200" spc="-34" dirty="0">
              <a:solidFill>
                <a:srgbClr val="000000"/>
              </a:solidFill>
              <a:latin typeface="Clear Sans"/>
            </a:endParaRPr>
          </a:p>
        </p:txBody>
      </p:sp>
    </p:spTree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47548" y="-1968163"/>
            <a:ext cx="7573225" cy="6508240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862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198104" y="-1968163"/>
            <a:ext cx="7573225" cy="6508240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862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57252" y="-1309297"/>
            <a:ext cx="6172867" cy="5304807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488400" y="-1309297"/>
            <a:ext cx="6172867" cy="530480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5400000">
            <a:off x="2354233" y="4329292"/>
            <a:ext cx="2084228" cy="1894042"/>
          </a:xfrm>
          <a:custGeom>
            <a:avLst/>
            <a:gdLst/>
            <a:ahLst/>
            <a:cxnLst/>
            <a:rect l="l" t="t" r="r" b="b"/>
            <a:pathLst>
              <a:path w="2084228" h="1894042">
                <a:moveTo>
                  <a:pt x="0" y="0"/>
                </a:moveTo>
                <a:lnTo>
                  <a:pt x="2084227" y="0"/>
                </a:lnTo>
                <a:lnTo>
                  <a:pt x="2084227" y="1894042"/>
                </a:lnTo>
                <a:lnTo>
                  <a:pt x="0" y="1894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8092686" y="4329292"/>
            <a:ext cx="2084228" cy="1894042"/>
          </a:xfrm>
          <a:custGeom>
            <a:avLst/>
            <a:gdLst/>
            <a:ahLst/>
            <a:cxnLst/>
            <a:rect l="l" t="t" r="r" b="b"/>
            <a:pathLst>
              <a:path w="2084228" h="1894042">
                <a:moveTo>
                  <a:pt x="0" y="0"/>
                </a:moveTo>
                <a:lnTo>
                  <a:pt x="2084228" y="0"/>
                </a:lnTo>
                <a:lnTo>
                  <a:pt x="2084228" y="1894042"/>
                </a:lnTo>
                <a:lnTo>
                  <a:pt x="0" y="1894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658443" y="4341655"/>
            <a:ext cx="1534815" cy="1785967"/>
            <a:chOff x="0" y="0"/>
            <a:chExt cx="6985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14983"/>
              <a:ext cx="698500" cy="782834"/>
            </a:xfrm>
            <a:custGeom>
              <a:avLst/>
              <a:gdLst/>
              <a:ahLst/>
              <a:cxnLst/>
              <a:rect l="l" t="t" r="r" b="b"/>
              <a:pathLst>
                <a:path w="698500" h="782834">
                  <a:moveTo>
                    <a:pt x="416693" y="24257"/>
                  </a:moveTo>
                  <a:lnTo>
                    <a:pt x="631057" y="148977"/>
                  </a:lnTo>
                  <a:cubicBezTo>
                    <a:pt x="672812" y="173272"/>
                    <a:pt x="698500" y="217936"/>
                    <a:pt x="698500" y="266245"/>
                  </a:cubicBezTo>
                  <a:lnTo>
                    <a:pt x="698500" y="516589"/>
                  </a:lnTo>
                  <a:cubicBezTo>
                    <a:pt x="698500" y="564898"/>
                    <a:pt x="672812" y="609563"/>
                    <a:pt x="631057" y="633857"/>
                  </a:cubicBezTo>
                  <a:lnTo>
                    <a:pt x="416693" y="758577"/>
                  </a:lnTo>
                  <a:cubicBezTo>
                    <a:pt x="375002" y="782834"/>
                    <a:pt x="323498" y="782834"/>
                    <a:pt x="281807" y="758577"/>
                  </a:cubicBezTo>
                  <a:lnTo>
                    <a:pt x="67443" y="633857"/>
                  </a:lnTo>
                  <a:cubicBezTo>
                    <a:pt x="25688" y="609563"/>
                    <a:pt x="0" y="564898"/>
                    <a:pt x="0" y="516589"/>
                  </a:cubicBezTo>
                  <a:lnTo>
                    <a:pt x="0" y="266245"/>
                  </a:lnTo>
                  <a:cubicBezTo>
                    <a:pt x="0" y="217936"/>
                    <a:pt x="25688" y="173272"/>
                    <a:pt x="67443" y="148977"/>
                  </a:cubicBezTo>
                  <a:lnTo>
                    <a:pt x="281807" y="24257"/>
                  </a:lnTo>
                  <a:cubicBezTo>
                    <a:pt x="323498" y="0"/>
                    <a:pt x="375002" y="0"/>
                    <a:pt x="416693" y="2425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8396897" y="4341655"/>
            <a:ext cx="1534815" cy="1785967"/>
            <a:chOff x="0" y="0"/>
            <a:chExt cx="6985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14983"/>
              <a:ext cx="698500" cy="782834"/>
            </a:xfrm>
            <a:custGeom>
              <a:avLst/>
              <a:gdLst/>
              <a:ahLst/>
              <a:cxnLst/>
              <a:rect l="l" t="t" r="r" b="b"/>
              <a:pathLst>
                <a:path w="698500" h="782834">
                  <a:moveTo>
                    <a:pt x="416693" y="24257"/>
                  </a:moveTo>
                  <a:lnTo>
                    <a:pt x="631057" y="148977"/>
                  </a:lnTo>
                  <a:cubicBezTo>
                    <a:pt x="672812" y="173272"/>
                    <a:pt x="698500" y="217936"/>
                    <a:pt x="698500" y="266245"/>
                  </a:cubicBezTo>
                  <a:lnTo>
                    <a:pt x="698500" y="516589"/>
                  </a:lnTo>
                  <a:cubicBezTo>
                    <a:pt x="698500" y="564898"/>
                    <a:pt x="672812" y="609563"/>
                    <a:pt x="631057" y="633857"/>
                  </a:cubicBezTo>
                  <a:lnTo>
                    <a:pt x="416693" y="758577"/>
                  </a:lnTo>
                  <a:cubicBezTo>
                    <a:pt x="375002" y="782834"/>
                    <a:pt x="323498" y="782834"/>
                    <a:pt x="281807" y="758577"/>
                  </a:cubicBezTo>
                  <a:lnTo>
                    <a:pt x="67443" y="633857"/>
                  </a:lnTo>
                  <a:cubicBezTo>
                    <a:pt x="25688" y="609563"/>
                    <a:pt x="0" y="564898"/>
                    <a:pt x="0" y="516589"/>
                  </a:cubicBezTo>
                  <a:lnTo>
                    <a:pt x="0" y="266245"/>
                  </a:lnTo>
                  <a:cubicBezTo>
                    <a:pt x="0" y="217936"/>
                    <a:pt x="25688" y="173272"/>
                    <a:pt x="67443" y="148977"/>
                  </a:cubicBezTo>
                  <a:lnTo>
                    <a:pt x="281807" y="24257"/>
                  </a:lnTo>
                  <a:cubicBezTo>
                    <a:pt x="323498" y="0"/>
                    <a:pt x="375002" y="0"/>
                    <a:pt x="416693" y="2425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20" name="Freeform 20"/>
          <p:cNvSpPr/>
          <p:nvPr/>
        </p:nvSpPr>
        <p:spPr>
          <a:xfrm rot="-5400000">
            <a:off x="13829675" y="4329292"/>
            <a:ext cx="2084228" cy="1894042"/>
          </a:xfrm>
          <a:custGeom>
            <a:avLst/>
            <a:gdLst/>
            <a:ahLst/>
            <a:cxnLst/>
            <a:rect l="l" t="t" r="r" b="b"/>
            <a:pathLst>
              <a:path w="2084228" h="1894042">
                <a:moveTo>
                  <a:pt x="0" y="0"/>
                </a:moveTo>
                <a:lnTo>
                  <a:pt x="2084228" y="0"/>
                </a:lnTo>
                <a:lnTo>
                  <a:pt x="2084228" y="1894042"/>
                </a:lnTo>
                <a:lnTo>
                  <a:pt x="0" y="1894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4133886" y="4341655"/>
            <a:ext cx="1534815" cy="1785967"/>
            <a:chOff x="0" y="0"/>
            <a:chExt cx="6985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14983"/>
              <a:ext cx="698500" cy="782834"/>
            </a:xfrm>
            <a:custGeom>
              <a:avLst/>
              <a:gdLst/>
              <a:ahLst/>
              <a:cxnLst/>
              <a:rect l="l" t="t" r="r" b="b"/>
              <a:pathLst>
                <a:path w="698500" h="782834">
                  <a:moveTo>
                    <a:pt x="416693" y="24257"/>
                  </a:moveTo>
                  <a:lnTo>
                    <a:pt x="631057" y="148977"/>
                  </a:lnTo>
                  <a:cubicBezTo>
                    <a:pt x="672812" y="173272"/>
                    <a:pt x="698500" y="217936"/>
                    <a:pt x="698500" y="266245"/>
                  </a:cubicBezTo>
                  <a:lnTo>
                    <a:pt x="698500" y="516589"/>
                  </a:lnTo>
                  <a:cubicBezTo>
                    <a:pt x="698500" y="564898"/>
                    <a:pt x="672812" y="609563"/>
                    <a:pt x="631057" y="633857"/>
                  </a:cubicBezTo>
                  <a:lnTo>
                    <a:pt x="416693" y="758577"/>
                  </a:lnTo>
                  <a:cubicBezTo>
                    <a:pt x="375002" y="782834"/>
                    <a:pt x="323498" y="782834"/>
                    <a:pt x="281807" y="758577"/>
                  </a:cubicBezTo>
                  <a:lnTo>
                    <a:pt x="67443" y="633857"/>
                  </a:lnTo>
                  <a:cubicBezTo>
                    <a:pt x="25688" y="609563"/>
                    <a:pt x="0" y="564898"/>
                    <a:pt x="0" y="516589"/>
                  </a:cubicBezTo>
                  <a:lnTo>
                    <a:pt x="0" y="266245"/>
                  </a:lnTo>
                  <a:cubicBezTo>
                    <a:pt x="0" y="217936"/>
                    <a:pt x="25688" y="173272"/>
                    <a:pt x="67443" y="148977"/>
                  </a:cubicBezTo>
                  <a:lnTo>
                    <a:pt x="281807" y="24257"/>
                  </a:lnTo>
                  <a:cubicBezTo>
                    <a:pt x="323498" y="0"/>
                    <a:pt x="375002" y="0"/>
                    <a:pt x="416693" y="2425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23" name="Freeform 23"/>
          <p:cNvSpPr/>
          <p:nvPr/>
        </p:nvSpPr>
        <p:spPr>
          <a:xfrm>
            <a:off x="3011459" y="4833759"/>
            <a:ext cx="828783" cy="885108"/>
          </a:xfrm>
          <a:custGeom>
            <a:avLst/>
            <a:gdLst/>
            <a:ahLst/>
            <a:cxnLst/>
            <a:rect l="l" t="t" r="r" b="b"/>
            <a:pathLst>
              <a:path w="828783" h="885108">
                <a:moveTo>
                  <a:pt x="0" y="0"/>
                </a:moveTo>
                <a:lnTo>
                  <a:pt x="828784" y="0"/>
                </a:lnTo>
                <a:lnTo>
                  <a:pt x="828784" y="885108"/>
                </a:lnTo>
                <a:lnTo>
                  <a:pt x="0" y="885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474789" y="4812293"/>
            <a:ext cx="834049" cy="906575"/>
          </a:xfrm>
          <a:custGeom>
            <a:avLst/>
            <a:gdLst/>
            <a:ahLst/>
            <a:cxnLst/>
            <a:rect l="l" t="t" r="r" b="b"/>
            <a:pathLst>
              <a:path w="834049" h="906575">
                <a:moveTo>
                  <a:pt x="0" y="0"/>
                </a:moveTo>
                <a:lnTo>
                  <a:pt x="834049" y="0"/>
                </a:lnTo>
                <a:lnTo>
                  <a:pt x="834049" y="906574"/>
                </a:lnTo>
                <a:lnTo>
                  <a:pt x="0" y="906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 rot="-10800000">
            <a:off x="5062939" y="607481"/>
            <a:ext cx="8202730" cy="937688"/>
            <a:chOff x="0" y="0"/>
            <a:chExt cx="5970210" cy="682480"/>
          </a:xfrm>
        </p:grpSpPr>
        <p:sp>
          <p:nvSpPr>
            <p:cNvPr id="26" name="Freeform 26"/>
            <p:cNvSpPr/>
            <p:nvPr/>
          </p:nvSpPr>
          <p:spPr>
            <a:xfrm>
              <a:off x="4118" y="0"/>
              <a:ext cx="5961973" cy="682480"/>
            </a:xfrm>
            <a:custGeom>
              <a:avLst/>
              <a:gdLst/>
              <a:ahLst/>
              <a:cxnLst/>
              <a:rect l="l" t="t" r="r" b="b"/>
              <a:pathLst>
                <a:path w="5961973" h="682480">
                  <a:moveTo>
                    <a:pt x="217958" y="682480"/>
                  </a:moveTo>
                  <a:lnTo>
                    <a:pt x="5744015" y="682480"/>
                  </a:lnTo>
                  <a:cubicBezTo>
                    <a:pt x="5755214" y="682480"/>
                    <a:pt x="5765083" y="675121"/>
                    <a:pt x="5768278" y="664388"/>
                  </a:cubicBezTo>
                  <a:lnTo>
                    <a:pt x="5960705" y="18092"/>
                  </a:lnTo>
                  <a:cubicBezTo>
                    <a:pt x="5961973" y="13832"/>
                    <a:pt x="5961155" y="9224"/>
                    <a:pt x="5958499" y="5662"/>
                  </a:cubicBezTo>
                  <a:cubicBezTo>
                    <a:pt x="5955842" y="2099"/>
                    <a:pt x="5951659" y="0"/>
                    <a:pt x="5947215" y="0"/>
                  </a:cubicBezTo>
                  <a:lnTo>
                    <a:pt x="14758" y="0"/>
                  </a:lnTo>
                  <a:cubicBezTo>
                    <a:pt x="10314" y="0"/>
                    <a:pt x="6131" y="2099"/>
                    <a:pt x="3475" y="5662"/>
                  </a:cubicBezTo>
                  <a:cubicBezTo>
                    <a:pt x="818" y="9224"/>
                    <a:pt x="0" y="13832"/>
                    <a:pt x="1269" y="18092"/>
                  </a:cubicBezTo>
                  <a:lnTo>
                    <a:pt x="193695" y="664388"/>
                  </a:lnTo>
                  <a:cubicBezTo>
                    <a:pt x="196891" y="675121"/>
                    <a:pt x="206759" y="682480"/>
                    <a:pt x="217958" y="68248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127000" y="-38100"/>
              <a:ext cx="5716210" cy="720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10800000">
            <a:off x="15401426" y="-1548695"/>
            <a:ext cx="3715747" cy="4323778"/>
            <a:chOff x="0" y="0"/>
            <a:chExt cx="6985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-10800000">
            <a:off x="-930682" y="-1548695"/>
            <a:ext cx="3715747" cy="4323778"/>
            <a:chOff x="0" y="0"/>
            <a:chExt cx="6985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8706438" y="4812293"/>
            <a:ext cx="915732" cy="906575"/>
          </a:xfrm>
          <a:custGeom>
            <a:avLst/>
            <a:gdLst/>
            <a:ahLst/>
            <a:cxnLst/>
            <a:rect l="l" t="t" r="r" b="b"/>
            <a:pathLst>
              <a:path w="915732" h="906575">
                <a:moveTo>
                  <a:pt x="0" y="0"/>
                </a:moveTo>
                <a:lnTo>
                  <a:pt x="915732" y="0"/>
                </a:lnTo>
                <a:lnTo>
                  <a:pt x="915732" y="906574"/>
                </a:lnTo>
                <a:lnTo>
                  <a:pt x="0" y="9065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618622" y="2067576"/>
            <a:ext cx="14809974" cy="6334124"/>
          </a:xfrm>
          <a:custGeom>
            <a:avLst/>
            <a:gdLst/>
            <a:ahLst/>
            <a:cxnLst/>
            <a:rect l="l" t="t" r="r" b="b"/>
            <a:pathLst>
              <a:path w="14809974" h="6334124">
                <a:moveTo>
                  <a:pt x="0" y="0"/>
                </a:moveTo>
                <a:lnTo>
                  <a:pt x="14809975" y="0"/>
                </a:lnTo>
                <a:lnTo>
                  <a:pt x="14809975" y="6334124"/>
                </a:lnTo>
                <a:lnTo>
                  <a:pt x="0" y="63341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1391"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6113660" y="674156"/>
            <a:ext cx="6101289" cy="736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4"/>
              </a:lnSpc>
            </a:pPr>
            <a:r>
              <a:rPr lang="en-US" sz="5226">
                <a:solidFill>
                  <a:srgbClr val="FFFFFF"/>
                </a:solidFill>
                <a:latin typeface="Barlow Bold"/>
              </a:rPr>
              <a:t>SELEKSI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914139" y="5718868"/>
            <a:ext cx="8797335" cy="11772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id-ID" sz="2800" dirty="0">
                <a:solidFill>
                  <a:schemeClr val="tx1"/>
                </a:solidFill>
              </a:rPr>
              <a:t>Zona Terkecil</a:t>
            </a:r>
          </a:p>
          <a:p>
            <a:pPr algn="ctr"/>
            <a:r>
              <a:rPr lang="id-ID" sz="2800" dirty="0">
                <a:solidFill>
                  <a:schemeClr val="tx1"/>
                </a:solidFill>
              </a:rPr>
              <a:t>2. Usia Yang Lebih Tua</a:t>
            </a:r>
          </a:p>
          <a:p>
            <a:pPr marL="342900" indent="-342900" algn="ctr">
              <a:buAutoNum type="arabicPeriod"/>
            </a:pPr>
            <a:r>
              <a:rPr lang="id-ID" sz="2800" dirty="0">
                <a:solidFill>
                  <a:schemeClr val="tx1"/>
                </a:solidFill>
              </a:rPr>
              <a:t>Nilai Akhir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573000" y="5600700"/>
            <a:ext cx="3657600" cy="1295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id-ID" sz="2800" dirty="0">
                <a:solidFill>
                  <a:schemeClr val="tx1"/>
                </a:solidFill>
              </a:rPr>
              <a:t>Nilai Akhir</a:t>
            </a:r>
          </a:p>
          <a:p>
            <a:pPr marL="342900" indent="-342900" algn="ctr">
              <a:buAutoNum type="arabicPeriod"/>
            </a:pPr>
            <a:r>
              <a:rPr lang="id-ID" sz="2800" dirty="0">
                <a:solidFill>
                  <a:schemeClr val="tx1"/>
                </a:solidFill>
              </a:rPr>
              <a:t>Zona Terkecil</a:t>
            </a:r>
          </a:p>
          <a:p>
            <a:pPr marL="342900" indent="-342900" algn="ctr">
              <a:buAutoNum type="arabicPeriod"/>
            </a:pPr>
            <a:r>
              <a:rPr lang="id-ID" sz="2800" dirty="0">
                <a:solidFill>
                  <a:schemeClr val="tx1"/>
                </a:solidFill>
              </a:rPr>
              <a:t>Usia Yang Lebih Tua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68901" y="-661442"/>
            <a:ext cx="11627237" cy="11197896"/>
            <a:chOff x="0" y="0"/>
            <a:chExt cx="924493" cy="890355"/>
          </a:xfrm>
        </p:grpSpPr>
        <p:sp>
          <p:nvSpPr>
            <p:cNvPr id="3" name="Freeform 3"/>
            <p:cNvSpPr/>
            <p:nvPr/>
          </p:nvSpPr>
          <p:spPr>
            <a:xfrm>
              <a:off x="5952" y="0"/>
              <a:ext cx="912589" cy="890355"/>
            </a:xfrm>
            <a:custGeom>
              <a:avLst/>
              <a:gdLst/>
              <a:ahLst/>
              <a:cxnLst/>
              <a:rect l="l" t="t" r="r" b="b"/>
              <a:pathLst>
                <a:path w="912589" h="890355">
                  <a:moveTo>
                    <a:pt x="902228" y="480916"/>
                  </a:moveTo>
                  <a:lnTo>
                    <a:pt x="731653" y="854617"/>
                  </a:lnTo>
                  <a:cubicBezTo>
                    <a:pt x="721716" y="876388"/>
                    <a:pt x="699987" y="890355"/>
                    <a:pt x="676056" y="890355"/>
                  </a:cubicBezTo>
                  <a:lnTo>
                    <a:pt x="236533" y="890355"/>
                  </a:lnTo>
                  <a:cubicBezTo>
                    <a:pt x="212602" y="890355"/>
                    <a:pt x="190873" y="876388"/>
                    <a:pt x="180936" y="854617"/>
                  </a:cubicBezTo>
                  <a:lnTo>
                    <a:pt x="10360" y="480916"/>
                  </a:lnTo>
                  <a:cubicBezTo>
                    <a:pt x="0" y="458217"/>
                    <a:pt x="0" y="432139"/>
                    <a:pt x="10360" y="409440"/>
                  </a:cubicBezTo>
                  <a:lnTo>
                    <a:pt x="180936" y="35738"/>
                  </a:lnTo>
                  <a:cubicBezTo>
                    <a:pt x="190873" y="13968"/>
                    <a:pt x="212602" y="0"/>
                    <a:pt x="236533" y="0"/>
                  </a:cubicBezTo>
                  <a:lnTo>
                    <a:pt x="676056" y="0"/>
                  </a:lnTo>
                  <a:cubicBezTo>
                    <a:pt x="699987" y="0"/>
                    <a:pt x="721716" y="13968"/>
                    <a:pt x="731653" y="35738"/>
                  </a:cubicBezTo>
                  <a:lnTo>
                    <a:pt x="902228" y="409440"/>
                  </a:lnTo>
                  <a:cubicBezTo>
                    <a:pt x="912589" y="432139"/>
                    <a:pt x="912589" y="458217"/>
                    <a:pt x="902228" y="48091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695893" cy="928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806637" y="1084697"/>
            <a:ext cx="1188826" cy="1021647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8754" y="0"/>
              <a:ext cx="795293" cy="698500"/>
            </a:xfrm>
            <a:custGeom>
              <a:avLst/>
              <a:gdLst/>
              <a:ahLst/>
              <a:cxnLst/>
              <a:rect l="l" t="t" r="r" b="b"/>
              <a:pathLst>
                <a:path w="795293" h="698500">
                  <a:moveTo>
                    <a:pt x="781121" y="388652"/>
                  </a:moveTo>
                  <a:lnTo>
                    <a:pt x="623771" y="659098"/>
                  </a:lnTo>
                  <a:cubicBezTo>
                    <a:pt x="609578" y="683493"/>
                    <a:pt x="583483" y="698500"/>
                    <a:pt x="555260" y="698500"/>
                  </a:cubicBezTo>
                  <a:lnTo>
                    <a:pt x="240032" y="698500"/>
                  </a:lnTo>
                  <a:cubicBezTo>
                    <a:pt x="211809" y="698500"/>
                    <a:pt x="185714" y="683493"/>
                    <a:pt x="171521" y="659098"/>
                  </a:cubicBezTo>
                  <a:lnTo>
                    <a:pt x="14171" y="388652"/>
                  </a:lnTo>
                  <a:cubicBezTo>
                    <a:pt x="0" y="364295"/>
                    <a:pt x="0" y="334205"/>
                    <a:pt x="14171" y="309848"/>
                  </a:cubicBezTo>
                  <a:lnTo>
                    <a:pt x="171521" y="39402"/>
                  </a:lnTo>
                  <a:cubicBezTo>
                    <a:pt x="185714" y="15007"/>
                    <a:pt x="211809" y="0"/>
                    <a:pt x="240032" y="0"/>
                  </a:cubicBezTo>
                  <a:lnTo>
                    <a:pt x="555260" y="0"/>
                  </a:lnTo>
                  <a:cubicBezTo>
                    <a:pt x="583483" y="0"/>
                    <a:pt x="609578" y="15007"/>
                    <a:pt x="623771" y="39402"/>
                  </a:cubicBezTo>
                  <a:lnTo>
                    <a:pt x="781121" y="309848"/>
                  </a:lnTo>
                  <a:cubicBezTo>
                    <a:pt x="795292" y="334205"/>
                    <a:pt x="795292" y="364295"/>
                    <a:pt x="781121" y="388652"/>
                  </a:cubicBezTo>
                  <a:close/>
                </a:path>
              </a:pathLst>
            </a:custGeom>
            <a:gradFill rotWithShape="1">
              <a:gsLst>
                <a:gs pos="0">
                  <a:srgbClr val="51AFFF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60333" y="7939835"/>
            <a:ext cx="1188826" cy="1021647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8754" y="0"/>
              <a:ext cx="795293" cy="698500"/>
            </a:xfrm>
            <a:custGeom>
              <a:avLst/>
              <a:gdLst/>
              <a:ahLst/>
              <a:cxnLst/>
              <a:rect l="l" t="t" r="r" b="b"/>
              <a:pathLst>
                <a:path w="795293" h="698500">
                  <a:moveTo>
                    <a:pt x="781121" y="388652"/>
                  </a:moveTo>
                  <a:lnTo>
                    <a:pt x="623771" y="659098"/>
                  </a:lnTo>
                  <a:cubicBezTo>
                    <a:pt x="609578" y="683493"/>
                    <a:pt x="583483" y="698500"/>
                    <a:pt x="555260" y="698500"/>
                  </a:cubicBezTo>
                  <a:lnTo>
                    <a:pt x="240032" y="698500"/>
                  </a:lnTo>
                  <a:cubicBezTo>
                    <a:pt x="211809" y="698500"/>
                    <a:pt x="185714" y="683493"/>
                    <a:pt x="171521" y="659098"/>
                  </a:cubicBezTo>
                  <a:lnTo>
                    <a:pt x="14171" y="388652"/>
                  </a:lnTo>
                  <a:cubicBezTo>
                    <a:pt x="0" y="364295"/>
                    <a:pt x="0" y="334205"/>
                    <a:pt x="14171" y="309848"/>
                  </a:cubicBezTo>
                  <a:lnTo>
                    <a:pt x="171521" y="39402"/>
                  </a:lnTo>
                  <a:cubicBezTo>
                    <a:pt x="185714" y="15007"/>
                    <a:pt x="211809" y="0"/>
                    <a:pt x="240032" y="0"/>
                  </a:cubicBezTo>
                  <a:lnTo>
                    <a:pt x="555260" y="0"/>
                  </a:lnTo>
                  <a:cubicBezTo>
                    <a:pt x="583483" y="0"/>
                    <a:pt x="609578" y="15007"/>
                    <a:pt x="623771" y="39402"/>
                  </a:cubicBezTo>
                  <a:lnTo>
                    <a:pt x="781121" y="309848"/>
                  </a:lnTo>
                  <a:cubicBezTo>
                    <a:pt x="795292" y="334205"/>
                    <a:pt x="795292" y="364295"/>
                    <a:pt x="781121" y="388652"/>
                  </a:cubicBezTo>
                  <a:close/>
                </a:path>
              </a:pathLst>
            </a:custGeom>
            <a:gradFill rotWithShape="1">
              <a:gsLst>
                <a:gs pos="0">
                  <a:srgbClr val="51AFFF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769592" y="-5272948"/>
            <a:ext cx="7129508" cy="6126921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7507" y="0"/>
              <a:ext cx="797787" cy="698500"/>
            </a:xfrm>
            <a:custGeom>
              <a:avLst/>
              <a:gdLst/>
              <a:ahLst/>
              <a:cxnLst/>
              <a:rect l="l" t="t" r="r" b="b"/>
              <a:pathLst>
                <a:path w="797787" h="698500">
                  <a:moveTo>
                    <a:pt x="785634" y="383039"/>
                  </a:moveTo>
                  <a:lnTo>
                    <a:pt x="621752" y="664711"/>
                  </a:lnTo>
                  <a:cubicBezTo>
                    <a:pt x="609581" y="685630"/>
                    <a:pt x="587204" y="698500"/>
                    <a:pt x="563001" y="698500"/>
                  </a:cubicBezTo>
                  <a:lnTo>
                    <a:pt x="234785" y="698500"/>
                  </a:lnTo>
                  <a:cubicBezTo>
                    <a:pt x="210582" y="698500"/>
                    <a:pt x="188205" y="685630"/>
                    <a:pt x="176034" y="664711"/>
                  </a:cubicBezTo>
                  <a:lnTo>
                    <a:pt x="12152" y="383039"/>
                  </a:lnTo>
                  <a:cubicBezTo>
                    <a:pt x="0" y="362152"/>
                    <a:pt x="0" y="336348"/>
                    <a:pt x="12152" y="315461"/>
                  </a:cubicBezTo>
                  <a:lnTo>
                    <a:pt x="176034" y="33789"/>
                  </a:lnTo>
                  <a:cubicBezTo>
                    <a:pt x="188205" y="12870"/>
                    <a:pt x="210582" y="0"/>
                    <a:pt x="234785" y="0"/>
                  </a:cubicBezTo>
                  <a:lnTo>
                    <a:pt x="563001" y="0"/>
                  </a:lnTo>
                  <a:cubicBezTo>
                    <a:pt x="587204" y="0"/>
                    <a:pt x="609581" y="12870"/>
                    <a:pt x="621752" y="33789"/>
                  </a:cubicBezTo>
                  <a:lnTo>
                    <a:pt x="785634" y="315461"/>
                  </a:lnTo>
                  <a:cubicBezTo>
                    <a:pt x="797786" y="336348"/>
                    <a:pt x="797786" y="362152"/>
                    <a:pt x="785634" y="38303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101941" y="1292625"/>
            <a:ext cx="598219" cy="605791"/>
          </a:xfrm>
          <a:custGeom>
            <a:avLst/>
            <a:gdLst/>
            <a:ahLst/>
            <a:cxnLst/>
            <a:rect l="l" t="t" r="r" b="b"/>
            <a:pathLst>
              <a:path w="598219" h="605791">
                <a:moveTo>
                  <a:pt x="0" y="0"/>
                </a:moveTo>
                <a:lnTo>
                  <a:pt x="598218" y="0"/>
                </a:lnTo>
                <a:lnTo>
                  <a:pt x="598218" y="605792"/>
                </a:lnTo>
                <a:lnTo>
                  <a:pt x="0" y="605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236766" y="8450659"/>
            <a:ext cx="669465" cy="482014"/>
          </a:xfrm>
          <a:custGeom>
            <a:avLst/>
            <a:gdLst/>
            <a:ahLst/>
            <a:cxnLst/>
            <a:rect l="l" t="t" r="r" b="b"/>
            <a:pathLst>
              <a:path w="669465" h="482014">
                <a:moveTo>
                  <a:pt x="0" y="0"/>
                </a:moveTo>
                <a:lnTo>
                  <a:pt x="669465" y="0"/>
                </a:lnTo>
                <a:lnTo>
                  <a:pt x="669465" y="482014"/>
                </a:lnTo>
                <a:lnTo>
                  <a:pt x="0" y="4820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33503" y="946298"/>
            <a:ext cx="6290770" cy="2035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75"/>
              </a:lnSpc>
            </a:pPr>
            <a:r>
              <a:rPr lang="en-US" sz="7292" spc="-182">
                <a:solidFill>
                  <a:srgbClr val="112D4E"/>
                </a:solidFill>
                <a:latin typeface="Barlow Bold"/>
              </a:rPr>
              <a:t>PILIHAN PENDAFTARAN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070515" y="1738396"/>
            <a:ext cx="8241561" cy="634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83"/>
              </a:lnSpc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Pendaftar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hanya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dapat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memilih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1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pendaftaran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dari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4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tersedia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diperkenankan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pindah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pindah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lain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maksimal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2 (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dua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) kali</a:t>
            </a:r>
            <a:r>
              <a:rPr lang="id-ID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yaitu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:</a:t>
            </a:r>
          </a:p>
          <a:p>
            <a:pPr marL="506420" lvl="1" indent="-253210" algn="l">
              <a:lnSpc>
                <a:spcPts val="3283"/>
              </a:lnSpc>
              <a:buFont typeface="Arial"/>
              <a:buChar char="•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Zonasi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algn="l">
              <a:lnSpc>
                <a:spcPts val="3283"/>
              </a:lnSpc>
            </a:pP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      3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Pilihan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SMP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Negeri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Swasta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dalam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1 (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satu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)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zonasi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marL="506420" lvl="1" indent="-253210" algn="l">
              <a:lnSpc>
                <a:spcPts val="3283"/>
              </a:lnSpc>
              <a:buFont typeface="Arial"/>
              <a:buChar char="•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Afirmasi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/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Keluarga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Kurang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Mampu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algn="l">
              <a:lnSpc>
                <a:spcPts val="3283"/>
              </a:lnSpc>
            </a:pP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     3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Pilihan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SMP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Negeri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Swasta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dalam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atau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luar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zonasi</a:t>
            </a:r>
            <a:r>
              <a:rPr lang="id-ID" sz="2345" spc="-44" dirty="0">
                <a:solidFill>
                  <a:srgbClr val="000000"/>
                </a:solidFill>
                <a:latin typeface="Clear Sans"/>
              </a:rPr>
              <a:t> </a:t>
            </a:r>
          </a:p>
          <a:p>
            <a:pPr algn="l">
              <a:lnSpc>
                <a:spcPts val="3283"/>
              </a:lnSpc>
            </a:pPr>
            <a:r>
              <a:rPr lang="id-ID" sz="2345" spc="-44" dirty="0">
                <a:solidFill>
                  <a:srgbClr val="000000"/>
                </a:solidFill>
                <a:latin typeface="Clear Sans"/>
              </a:rPr>
              <a:t>      dalam satu kecamatan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marL="506420" lvl="1" indent="-253210" algn="l">
              <a:lnSpc>
                <a:spcPts val="3283"/>
              </a:lnSpc>
              <a:buFont typeface="Arial"/>
              <a:buChar char="•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Perpindahan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Tugas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Orang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tua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Wali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algn="l">
              <a:lnSpc>
                <a:spcPts val="3283"/>
              </a:lnSpc>
            </a:pP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     3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Pilihan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SMP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Negeri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Swasta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dalam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atau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luar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zonasi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marL="506420" lvl="1" indent="-253210" algn="l">
              <a:lnSpc>
                <a:spcPts val="3283"/>
              </a:lnSpc>
              <a:buFont typeface="Arial"/>
              <a:buChar char="•"/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Prestasi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.</a:t>
            </a:r>
          </a:p>
          <a:p>
            <a:pPr algn="l">
              <a:lnSpc>
                <a:spcPts val="3283"/>
              </a:lnSpc>
            </a:pP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      3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Pilihan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SMP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Negeri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Swasta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dalam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atau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di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luar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zonasi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.</a:t>
            </a:r>
            <a:r>
              <a:rPr lang="id-ID" sz="2345" spc="-44" dirty="0">
                <a:solidFill>
                  <a:srgbClr val="000000"/>
                </a:solidFill>
                <a:latin typeface="Clear Sans"/>
              </a:rPr>
              <a:t> </a:t>
            </a:r>
            <a:endParaRPr lang="en-US" sz="2345" spc="-44" dirty="0">
              <a:solidFill>
                <a:srgbClr val="000000"/>
              </a:solidFill>
              <a:latin typeface="Clear Sans"/>
            </a:endParaRPr>
          </a:p>
          <a:p>
            <a:pPr algn="l">
              <a:lnSpc>
                <a:spcPts val="3283"/>
              </a:lnSpc>
            </a:pPr>
            <a:endParaRPr lang="en-US" sz="2345" spc="-44" dirty="0">
              <a:solidFill>
                <a:srgbClr val="000000"/>
              </a:solidFill>
              <a:latin typeface="Clear Sans"/>
            </a:endParaRPr>
          </a:p>
          <a:p>
            <a:pPr marL="0" lvl="0" indent="0" algn="l">
              <a:lnSpc>
                <a:spcPts val="3283"/>
              </a:lnSpc>
            </a:pPr>
            <a:endParaRPr lang="en-US" sz="2345" spc="-44" dirty="0">
              <a:solidFill>
                <a:srgbClr val="000000"/>
              </a:solidFill>
              <a:latin typeface="Clear Sa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144000" y="1076521"/>
            <a:ext cx="6185538" cy="5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spc="-91">
                <a:solidFill>
                  <a:srgbClr val="112D4E"/>
                </a:solidFill>
                <a:latin typeface="Barlow Bold"/>
              </a:rPr>
              <a:t>PILIHAN SEKOLAH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94378" y="8837805"/>
            <a:ext cx="8438664" cy="39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3"/>
              </a:lnSpc>
            </a:pP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Pendaftar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diberi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kesempatan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id-ID" sz="2345" spc="-44" dirty="0">
                <a:solidFill>
                  <a:srgbClr val="000000"/>
                </a:solidFill>
                <a:latin typeface="Clear Sans"/>
              </a:rPr>
              <a:t>2 (dua) 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kali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pindah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44" dirty="0" err="1">
                <a:solidFill>
                  <a:srgbClr val="000000"/>
                </a:solidFill>
                <a:latin typeface="Clear Sans"/>
              </a:rPr>
              <a:t>jalur</a:t>
            </a:r>
            <a:r>
              <a:rPr lang="en-US" sz="2345" spc="-44" dirty="0">
                <a:solidFill>
                  <a:srgbClr val="000000"/>
                </a:solidFill>
                <a:latin typeface="Clear Sans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31198" y="8124771"/>
            <a:ext cx="3162804" cy="5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spc="-91" dirty="0">
                <a:solidFill>
                  <a:srgbClr val="112D4E"/>
                </a:solidFill>
                <a:latin typeface="Barlow Bold"/>
              </a:rPr>
              <a:t>KESEMPATAN</a:t>
            </a:r>
          </a:p>
        </p:txBody>
      </p:sp>
      <p:sp>
        <p:nvSpPr>
          <p:cNvPr id="21" name="Freeform 21"/>
          <p:cNvSpPr/>
          <p:nvPr/>
        </p:nvSpPr>
        <p:spPr>
          <a:xfrm>
            <a:off x="635007" y="6591300"/>
            <a:ext cx="7548472" cy="6859674"/>
          </a:xfrm>
          <a:custGeom>
            <a:avLst/>
            <a:gdLst/>
            <a:ahLst/>
            <a:cxnLst/>
            <a:rect l="l" t="t" r="r" b="b"/>
            <a:pathLst>
              <a:path w="7548472" h="6859674">
                <a:moveTo>
                  <a:pt x="0" y="0"/>
                </a:moveTo>
                <a:lnTo>
                  <a:pt x="7548472" y="0"/>
                </a:lnTo>
                <a:lnTo>
                  <a:pt x="7548472" y="6859675"/>
                </a:lnTo>
                <a:lnTo>
                  <a:pt x="0" y="68596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117458" y="5928973"/>
            <a:ext cx="6769646" cy="5817665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8345" y="0"/>
              <a:ext cx="796110" cy="698500"/>
            </a:xfrm>
            <a:custGeom>
              <a:avLst/>
              <a:gdLst/>
              <a:ahLst/>
              <a:cxnLst/>
              <a:rect l="l" t="t" r="r" b="b"/>
              <a:pathLst>
                <a:path w="796110" h="698500">
                  <a:moveTo>
                    <a:pt x="782600" y="386813"/>
                  </a:moveTo>
                  <a:lnTo>
                    <a:pt x="623110" y="660937"/>
                  </a:lnTo>
                  <a:cubicBezTo>
                    <a:pt x="609579" y="684193"/>
                    <a:pt x="584703" y="698500"/>
                    <a:pt x="557797" y="698500"/>
                  </a:cubicBezTo>
                  <a:lnTo>
                    <a:pt x="238313" y="698500"/>
                  </a:lnTo>
                  <a:cubicBezTo>
                    <a:pt x="211407" y="698500"/>
                    <a:pt x="186531" y="684193"/>
                    <a:pt x="173000" y="660937"/>
                  </a:cubicBezTo>
                  <a:lnTo>
                    <a:pt x="13510" y="386813"/>
                  </a:lnTo>
                  <a:cubicBezTo>
                    <a:pt x="0" y="363593"/>
                    <a:pt x="0" y="334907"/>
                    <a:pt x="13510" y="311687"/>
                  </a:cubicBezTo>
                  <a:lnTo>
                    <a:pt x="173000" y="37563"/>
                  </a:lnTo>
                  <a:cubicBezTo>
                    <a:pt x="186531" y="14307"/>
                    <a:pt x="211407" y="0"/>
                    <a:pt x="238313" y="0"/>
                  </a:cubicBezTo>
                  <a:lnTo>
                    <a:pt x="557797" y="0"/>
                  </a:lnTo>
                  <a:cubicBezTo>
                    <a:pt x="584703" y="0"/>
                    <a:pt x="609579" y="14307"/>
                    <a:pt x="623110" y="37563"/>
                  </a:cubicBezTo>
                  <a:lnTo>
                    <a:pt x="782600" y="311687"/>
                  </a:lnTo>
                  <a:cubicBezTo>
                    <a:pt x="796110" y="334907"/>
                    <a:pt x="796110" y="363593"/>
                    <a:pt x="782600" y="386813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82508" y="6213105"/>
            <a:ext cx="5839545" cy="5181832"/>
            <a:chOff x="0" y="0"/>
            <a:chExt cx="4346359" cy="3856825"/>
          </a:xfrm>
        </p:grpSpPr>
        <p:sp>
          <p:nvSpPr>
            <p:cNvPr id="26" name="Freeform 26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8"/>
              <a:stretch>
                <a:fillRect l="-27994" r="-5196"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-4075405" y="6426507"/>
            <a:ext cx="7129508" cy="6126921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7507" y="0"/>
              <a:ext cx="797787" cy="698500"/>
            </a:xfrm>
            <a:custGeom>
              <a:avLst/>
              <a:gdLst/>
              <a:ahLst/>
              <a:cxnLst/>
              <a:rect l="l" t="t" r="r" b="b"/>
              <a:pathLst>
                <a:path w="797787" h="698500">
                  <a:moveTo>
                    <a:pt x="785634" y="383039"/>
                  </a:moveTo>
                  <a:lnTo>
                    <a:pt x="621752" y="664711"/>
                  </a:lnTo>
                  <a:cubicBezTo>
                    <a:pt x="609581" y="685630"/>
                    <a:pt x="587204" y="698500"/>
                    <a:pt x="563001" y="698500"/>
                  </a:cubicBezTo>
                  <a:lnTo>
                    <a:pt x="234785" y="698500"/>
                  </a:lnTo>
                  <a:cubicBezTo>
                    <a:pt x="210582" y="698500"/>
                    <a:pt x="188205" y="685630"/>
                    <a:pt x="176034" y="664711"/>
                  </a:cubicBezTo>
                  <a:lnTo>
                    <a:pt x="12152" y="383039"/>
                  </a:lnTo>
                  <a:cubicBezTo>
                    <a:pt x="0" y="362152"/>
                    <a:pt x="0" y="336348"/>
                    <a:pt x="12152" y="315461"/>
                  </a:cubicBezTo>
                  <a:lnTo>
                    <a:pt x="176034" y="33789"/>
                  </a:lnTo>
                  <a:cubicBezTo>
                    <a:pt x="188205" y="12870"/>
                    <a:pt x="210582" y="0"/>
                    <a:pt x="234785" y="0"/>
                  </a:cubicBezTo>
                  <a:lnTo>
                    <a:pt x="563001" y="0"/>
                  </a:lnTo>
                  <a:cubicBezTo>
                    <a:pt x="587204" y="0"/>
                    <a:pt x="609581" y="12870"/>
                    <a:pt x="621752" y="33789"/>
                  </a:cubicBezTo>
                  <a:lnTo>
                    <a:pt x="785634" y="315461"/>
                  </a:lnTo>
                  <a:cubicBezTo>
                    <a:pt x="797786" y="336348"/>
                    <a:pt x="797786" y="362152"/>
                    <a:pt x="785634" y="38303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2F2F2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1659873" y="-219018"/>
            <a:ext cx="8112943" cy="7119108"/>
          </a:xfrm>
          <a:custGeom>
            <a:avLst/>
            <a:gdLst/>
            <a:ahLst/>
            <a:cxnLst/>
            <a:rect l="l" t="t" r="r" b="b"/>
            <a:pathLst>
              <a:path w="8112943" h="7119108">
                <a:moveTo>
                  <a:pt x="8112943" y="0"/>
                </a:moveTo>
                <a:lnTo>
                  <a:pt x="0" y="0"/>
                </a:lnTo>
                <a:lnTo>
                  <a:pt x="0" y="7119108"/>
                </a:lnTo>
                <a:lnTo>
                  <a:pt x="8112943" y="7119108"/>
                </a:lnTo>
                <a:lnTo>
                  <a:pt x="81129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68475" y="2215288"/>
            <a:ext cx="15013534" cy="7400540"/>
            <a:chOff x="0" y="0"/>
            <a:chExt cx="3954182" cy="19491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4182" cy="1949113"/>
            </a:xfrm>
            <a:custGeom>
              <a:avLst/>
              <a:gdLst/>
              <a:ahLst/>
              <a:cxnLst/>
              <a:rect l="l" t="t" r="r" b="b"/>
              <a:pathLst>
                <a:path w="3954182" h="1949113">
                  <a:moveTo>
                    <a:pt x="26299" y="0"/>
                  </a:moveTo>
                  <a:lnTo>
                    <a:pt x="3927883" y="0"/>
                  </a:lnTo>
                  <a:cubicBezTo>
                    <a:pt x="3942407" y="0"/>
                    <a:pt x="3954182" y="11774"/>
                    <a:pt x="3954182" y="26299"/>
                  </a:cubicBezTo>
                  <a:lnTo>
                    <a:pt x="3954182" y="1922815"/>
                  </a:lnTo>
                  <a:cubicBezTo>
                    <a:pt x="3954182" y="1937339"/>
                    <a:pt x="3942407" y="1949113"/>
                    <a:pt x="3927883" y="1949113"/>
                  </a:cubicBezTo>
                  <a:lnTo>
                    <a:pt x="26299" y="1949113"/>
                  </a:lnTo>
                  <a:cubicBezTo>
                    <a:pt x="11774" y="1949113"/>
                    <a:pt x="0" y="1937339"/>
                    <a:pt x="0" y="1922815"/>
                  </a:cubicBezTo>
                  <a:lnTo>
                    <a:pt x="0" y="26299"/>
                  </a:lnTo>
                  <a:cubicBezTo>
                    <a:pt x="0" y="11774"/>
                    <a:pt x="11774" y="0"/>
                    <a:pt x="26299" y="0"/>
                  </a:cubicBezTo>
                  <a:close/>
                </a:path>
              </a:pathLst>
            </a:custGeom>
            <a:solidFill>
              <a:srgbClr val="348A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954182" cy="19872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11899348" y="3676408"/>
            <a:ext cx="8565323" cy="7783737"/>
          </a:xfrm>
          <a:custGeom>
            <a:avLst/>
            <a:gdLst/>
            <a:ahLst/>
            <a:cxnLst/>
            <a:rect l="l" t="t" r="r" b="b"/>
            <a:pathLst>
              <a:path w="8565323" h="7783737">
                <a:moveTo>
                  <a:pt x="0" y="0"/>
                </a:moveTo>
                <a:lnTo>
                  <a:pt x="8565322" y="0"/>
                </a:lnTo>
                <a:lnTo>
                  <a:pt x="8565322" y="7783737"/>
                </a:lnTo>
                <a:lnTo>
                  <a:pt x="0" y="7783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770032" y="3285615"/>
            <a:ext cx="7066457" cy="8222786"/>
            <a:chOff x="0" y="0"/>
            <a:chExt cx="6985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7593"/>
              <a:ext cx="698500" cy="797613"/>
            </a:xfrm>
            <a:custGeom>
              <a:avLst/>
              <a:gdLst/>
              <a:ahLst/>
              <a:cxnLst/>
              <a:rect l="l" t="t" r="r" b="b"/>
              <a:pathLst>
                <a:path w="698500" h="797613">
                  <a:moveTo>
                    <a:pt x="383430" y="12293"/>
                  </a:moveTo>
                  <a:lnTo>
                    <a:pt x="664320" y="175721"/>
                  </a:lnTo>
                  <a:cubicBezTo>
                    <a:pt x="685482" y="188033"/>
                    <a:pt x="698500" y="210668"/>
                    <a:pt x="698500" y="235151"/>
                  </a:cubicBezTo>
                  <a:lnTo>
                    <a:pt x="698500" y="562463"/>
                  </a:lnTo>
                  <a:cubicBezTo>
                    <a:pt x="698500" y="586946"/>
                    <a:pt x="685482" y="609581"/>
                    <a:pt x="664320" y="621893"/>
                  </a:cubicBezTo>
                  <a:lnTo>
                    <a:pt x="383430" y="785321"/>
                  </a:lnTo>
                  <a:cubicBezTo>
                    <a:pt x="362301" y="797614"/>
                    <a:pt x="336199" y="797614"/>
                    <a:pt x="315070" y="785321"/>
                  </a:cubicBezTo>
                  <a:lnTo>
                    <a:pt x="34180" y="621893"/>
                  </a:lnTo>
                  <a:cubicBezTo>
                    <a:pt x="13018" y="609581"/>
                    <a:pt x="0" y="586946"/>
                    <a:pt x="0" y="562463"/>
                  </a:cubicBezTo>
                  <a:lnTo>
                    <a:pt x="0" y="235151"/>
                  </a:lnTo>
                  <a:cubicBezTo>
                    <a:pt x="0" y="210668"/>
                    <a:pt x="13018" y="188033"/>
                    <a:pt x="34180" y="175721"/>
                  </a:cubicBezTo>
                  <a:lnTo>
                    <a:pt x="315070" y="12293"/>
                  </a:lnTo>
                  <a:cubicBezTo>
                    <a:pt x="336199" y="0"/>
                    <a:pt x="362301" y="0"/>
                    <a:pt x="383430" y="12293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id="9" name="Freeform 9"/>
          <p:cNvSpPr/>
          <p:nvPr/>
        </p:nvSpPr>
        <p:spPr>
          <a:xfrm rot="-5400000">
            <a:off x="10514915" y="-7182"/>
            <a:ext cx="5269227" cy="4788410"/>
          </a:xfrm>
          <a:custGeom>
            <a:avLst/>
            <a:gdLst/>
            <a:ahLst/>
            <a:cxnLst/>
            <a:rect l="l" t="t" r="r" b="b"/>
            <a:pathLst>
              <a:path w="5269227" h="4788410">
                <a:moveTo>
                  <a:pt x="0" y="0"/>
                </a:moveTo>
                <a:lnTo>
                  <a:pt x="5269227" y="0"/>
                </a:lnTo>
                <a:lnTo>
                  <a:pt x="5269227" y="4788410"/>
                </a:lnTo>
                <a:lnTo>
                  <a:pt x="0" y="4788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966650" y="177088"/>
            <a:ext cx="4042174" cy="4703620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6005"/>
              <a:ext cx="698500" cy="800790"/>
            </a:xfrm>
            <a:custGeom>
              <a:avLst/>
              <a:gdLst/>
              <a:ahLst/>
              <a:cxnLst/>
              <a:rect l="l" t="t" r="r" b="b"/>
              <a:pathLst>
                <a:path w="698500" h="800790">
                  <a:moveTo>
                    <a:pt x="376281" y="9722"/>
                  </a:moveTo>
                  <a:lnTo>
                    <a:pt x="671469" y="181468"/>
                  </a:lnTo>
                  <a:cubicBezTo>
                    <a:pt x="688205" y="191205"/>
                    <a:pt x="698500" y="209106"/>
                    <a:pt x="698500" y="228468"/>
                  </a:cubicBezTo>
                  <a:lnTo>
                    <a:pt x="698500" y="572322"/>
                  </a:lnTo>
                  <a:cubicBezTo>
                    <a:pt x="698500" y="591684"/>
                    <a:pt x="688205" y="609585"/>
                    <a:pt x="671469" y="619322"/>
                  </a:cubicBezTo>
                  <a:lnTo>
                    <a:pt x="376281" y="791068"/>
                  </a:lnTo>
                  <a:cubicBezTo>
                    <a:pt x="359571" y="800790"/>
                    <a:pt x="338929" y="800790"/>
                    <a:pt x="322219" y="791068"/>
                  </a:cubicBezTo>
                  <a:lnTo>
                    <a:pt x="27031" y="619322"/>
                  </a:lnTo>
                  <a:cubicBezTo>
                    <a:pt x="10295" y="609585"/>
                    <a:pt x="0" y="591684"/>
                    <a:pt x="0" y="572322"/>
                  </a:cubicBezTo>
                  <a:lnTo>
                    <a:pt x="0" y="228468"/>
                  </a:lnTo>
                  <a:cubicBezTo>
                    <a:pt x="0" y="209106"/>
                    <a:pt x="10295" y="191205"/>
                    <a:pt x="27031" y="181468"/>
                  </a:cubicBezTo>
                  <a:lnTo>
                    <a:pt x="322219" y="9722"/>
                  </a:lnTo>
                  <a:cubicBezTo>
                    <a:pt x="338929" y="0"/>
                    <a:pt x="359571" y="0"/>
                    <a:pt x="376281" y="9722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1273046" y="548684"/>
            <a:ext cx="3405123" cy="3962325"/>
            <a:chOff x="0" y="0"/>
            <a:chExt cx="698500" cy="812800"/>
          </a:xfrm>
        </p:grpSpPr>
        <p:sp>
          <p:nvSpPr>
            <p:cNvPr id="13" name="Freeform 13"/>
            <p:cNvSpPr/>
            <p:nvPr/>
          </p:nvSpPr>
          <p:spPr>
            <a:xfrm rot="-481875">
              <a:off x="-23821" y="7082"/>
              <a:ext cx="746141" cy="798637"/>
            </a:xfrm>
            <a:custGeom>
              <a:avLst/>
              <a:gdLst/>
              <a:ahLst/>
              <a:cxnLst/>
              <a:rect l="l" t="t" r="r" b="b"/>
              <a:pathLst>
                <a:path w="746141" h="798637">
                  <a:moveTo>
                    <a:pt x="446735" y="10202"/>
                  </a:moveTo>
                  <a:lnTo>
                    <a:pt x="730400" y="233608"/>
                  </a:lnTo>
                  <a:cubicBezTo>
                    <a:pt x="740854" y="241841"/>
                    <a:pt x="746142" y="255012"/>
                    <a:pt x="744282" y="268188"/>
                  </a:cubicBezTo>
                  <a:lnTo>
                    <a:pt x="693509" y="628038"/>
                  </a:lnTo>
                  <a:cubicBezTo>
                    <a:pt x="691650" y="641214"/>
                    <a:pt x="682924" y="652408"/>
                    <a:pt x="670601" y="657427"/>
                  </a:cubicBezTo>
                  <a:lnTo>
                    <a:pt x="336197" y="793625"/>
                  </a:lnTo>
                  <a:cubicBezTo>
                    <a:pt x="323892" y="798636"/>
                    <a:pt x="309844" y="796654"/>
                    <a:pt x="299407" y="788434"/>
                  </a:cubicBezTo>
                  <a:lnTo>
                    <a:pt x="15742" y="565028"/>
                  </a:lnTo>
                  <a:cubicBezTo>
                    <a:pt x="5288" y="556795"/>
                    <a:pt x="0" y="543624"/>
                    <a:pt x="1860" y="530448"/>
                  </a:cubicBezTo>
                  <a:lnTo>
                    <a:pt x="52633" y="170598"/>
                  </a:lnTo>
                  <a:cubicBezTo>
                    <a:pt x="54492" y="157422"/>
                    <a:pt x="63218" y="146228"/>
                    <a:pt x="75541" y="141209"/>
                  </a:cubicBezTo>
                  <a:lnTo>
                    <a:pt x="409945" y="5011"/>
                  </a:lnTo>
                  <a:cubicBezTo>
                    <a:pt x="422250" y="0"/>
                    <a:pt x="436298" y="1982"/>
                    <a:pt x="446735" y="10202"/>
                  </a:cubicBezTo>
                  <a:close/>
                </a:path>
              </a:pathLst>
            </a:custGeom>
            <a:blipFill>
              <a:blip r:embed="rId5"/>
              <a:stretch>
                <a:fillRect l="-354" t="-980" r="-68043" b="-4218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534835" y="2529847"/>
            <a:ext cx="14768425" cy="6728453"/>
          </a:xfrm>
          <a:custGeom>
            <a:avLst/>
            <a:gdLst/>
            <a:ahLst/>
            <a:cxnLst/>
            <a:rect l="l" t="t" r="r" b="b"/>
            <a:pathLst>
              <a:path w="14768425" h="6728453">
                <a:moveTo>
                  <a:pt x="0" y="0"/>
                </a:moveTo>
                <a:lnTo>
                  <a:pt x="14768425" y="0"/>
                </a:lnTo>
                <a:lnTo>
                  <a:pt x="14768425" y="6728453"/>
                </a:lnTo>
                <a:lnTo>
                  <a:pt x="0" y="6728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069" b="-2069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643934"/>
            <a:ext cx="10466893" cy="122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4"/>
              </a:lnSpc>
            </a:pPr>
            <a:r>
              <a:rPr lang="en-US" sz="8661" spc="-216">
                <a:solidFill>
                  <a:srgbClr val="112D4E"/>
                </a:solidFill>
                <a:latin typeface="Barlow Bold"/>
              </a:rPr>
              <a:t>Berkas Pendaftaran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91000" y="3009900"/>
            <a:ext cx="9296400" cy="152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3200" dirty="0"/>
              <a:t>KK, Nilai Rapor, SKL/IJAZAH, dan Surat keterangan Dari DISDUKCAPIL (Jika Persyaratan KK tidak memenuhi syarat)</a:t>
            </a:r>
            <a:endParaRPr lang="en-GB" sz="3200" dirty="0"/>
          </a:p>
        </p:txBody>
      </p:sp>
      <p:sp>
        <p:nvSpPr>
          <p:cNvPr id="17" name="Rectangle 16"/>
          <p:cNvSpPr/>
          <p:nvPr/>
        </p:nvSpPr>
        <p:spPr>
          <a:xfrm>
            <a:off x="4191000" y="5556998"/>
            <a:ext cx="9296400" cy="27869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800" dirty="0"/>
              <a:t>KK, Nilai Rapor, SKL/Ijazah,ditambah Surat Pendukung :</a:t>
            </a:r>
          </a:p>
          <a:p>
            <a:pPr marL="514350" indent="-514350">
              <a:buAutoNum type="alphaLcPeriod"/>
            </a:pPr>
            <a:r>
              <a:rPr lang="id-ID" sz="2800" dirty="0"/>
              <a:t>Kurang Mampu : PIP, PKH, terdata di DTKS (Suket Dari DINSOS</a:t>
            </a:r>
          </a:p>
          <a:p>
            <a:pPr marL="514350" indent="-514350">
              <a:buAutoNum type="alphaLcPeriod"/>
            </a:pPr>
            <a:r>
              <a:rPr lang="id-ID" sz="2800" dirty="0"/>
              <a:t>Panti Asuhan : Suket Dari DINSOS</a:t>
            </a:r>
          </a:p>
          <a:p>
            <a:pPr marL="514350" indent="-514350">
              <a:buAutoNum type="alphaLcPeriod"/>
            </a:pPr>
            <a:r>
              <a:rPr lang="id-ID" sz="2800" dirty="0"/>
              <a:t>Disabilitas : Suket Dari Unit Layanan Disabilitas </a:t>
            </a:r>
            <a:r>
              <a:rPr lang="id-ID" sz="3200" dirty="0"/>
              <a:t>(ULD)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09143" y="4610099"/>
            <a:ext cx="9296400" cy="8477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3200" dirty="0"/>
              <a:t>KK, Nilai </a:t>
            </a:r>
            <a:r>
              <a:rPr lang="id-ID" sz="2800" dirty="0"/>
              <a:t>Rapor</a:t>
            </a:r>
            <a:r>
              <a:rPr lang="id-ID" sz="3200" dirty="0"/>
              <a:t>, SKL/Ijazah, Nilai Prestasi (NP) dari Dinas</a:t>
            </a:r>
            <a:endParaRPr lang="en-GB" sz="3200" dirty="0"/>
          </a:p>
        </p:txBody>
      </p:sp>
      <p:sp>
        <p:nvSpPr>
          <p:cNvPr id="19" name="Rectangle 18"/>
          <p:cNvSpPr/>
          <p:nvPr/>
        </p:nvSpPr>
        <p:spPr>
          <a:xfrm>
            <a:off x="4191000" y="8420100"/>
            <a:ext cx="9296400" cy="152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800" dirty="0"/>
              <a:t>KK, Nilai Rapor, SKL/IJAZAH, dan Surat Pendukung berupa Surat Perpindahan Tugas  </a:t>
            </a:r>
            <a:r>
              <a:rPr lang="en-US" sz="2800" dirty="0" err="1"/>
              <a:t>Orangtua</a:t>
            </a:r>
            <a:r>
              <a:rPr lang="id-ID" sz="2800" dirty="0"/>
              <a:t> Minimal Antar Kabupaten</a:t>
            </a:r>
            <a:r>
              <a:rPr lang="en-US" sz="2800" dirty="0"/>
              <a:t>, SK/ST </a:t>
            </a:r>
            <a:r>
              <a:rPr lang="en-US" sz="2800" dirty="0" err="1"/>
              <a:t>untuk</a:t>
            </a:r>
            <a:r>
              <a:rPr lang="en-US" sz="2800" dirty="0"/>
              <a:t> CPD </a:t>
            </a:r>
            <a:r>
              <a:rPr lang="en-US" sz="2800" dirty="0" err="1"/>
              <a:t>anak</a:t>
            </a:r>
            <a:r>
              <a:rPr lang="en-US" sz="2800" dirty="0"/>
              <a:t> GTK </a:t>
            </a:r>
            <a:r>
              <a:rPr lang="en-US" sz="2800" dirty="0" err="1"/>
              <a:t>setempat</a:t>
            </a:r>
            <a:endParaRPr lang="en-GB" sz="2800" dirty="0"/>
          </a:p>
        </p:txBody>
      </p:sp>
      <p:sp>
        <p:nvSpPr>
          <p:cNvPr id="20" name="Rectangle 19"/>
          <p:cNvSpPr/>
          <p:nvPr/>
        </p:nvSpPr>
        <p:spPr>
          <a:xfrm>
            <a:off x="1600200" y="3009900"/>
            <a:ext cx="2514600" cy="152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3200" dirty="0"/>
              <a:t>ZONASI</a:t>
            </a:r>
            <a:endParaRPr lang="en-GB" sz="3200" dirty="0"/>
          </a:p>
        </p:txBody>
      </p:sp>
      <p:sp>
        <p:nvSpPr>
          <p:cNvPr id="21" name="Rectangle 20"/>
          <p:cNvSpPr/>
          <p:nvPr/>
        </p:nvSpPr>
        <p:spPr>
          <a:xfrm>
            <a:off x="1619250" y="4610100"/>
            <a:ext cx="2514600" cy="8477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3200" dirty="0"/>
              <a:t>PRESTASI</a:t>
            </a:r>
            <a:endParaRPr lang="en-GB" sz="3200" dirty="0"/>
          </a:p>
        </p:txBody>
      </p:sp>
      <p:sp>
        <p:nvSpPr>
          <p:cNvPr id="22" name="Rectangle 21"/>
          <p:cNvSpPr/>
          <p:nvPr/>
        </p:nvSpPr>
        <p:spPr>
          <a:xfrm>
            <a:off x="1600200" y="5556998"/>
            <a:ext cx="2514600" cy="27869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3200" dirty="0"/>
              <a:t>AFIRMASI</a:t>
            </a:r>
            <a:endParaRPr lang="en-GB" sz="3200" dirty="0"/>
          </a:p>
        </p:txBody>
      </p:sp>
      <p:sp>
        <p:nvSpPr>
          <p:cNvPr id="23" name="Rectangle 22"/>
          <p:cNvSpPr/>
          <p:nvPr/>
        </p:nvSpPr>
        <p:spPr>
          <a:xfrm>
            <a:off x="1600200" y="8420100"/>
            <a:ext cx="2533650" cy="152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3000" dirty="0"/>
              <a:t>PERPINDAHAN</a:t>
            </a:r>
            <a:endParaRPr lang="en-GB" sz="3000" dirty="0"/>
          </a:p>
        </p:txBody>
      </p:sp>
      <p:sp>
        <p:nvSpPr>
          <p:cNvPr id="24" name="Rectangle 23"/>
          <p:cNvSpPr/>
          <p:nvPr/>
        </p:nvSpPr>
        <p:spPr>
          <a:xfrm>
            <a:off x="13563600" y="3009900"/>
            <a:ext cx="2662611" cy="693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3200" dirty="0"/>
              <a:t>Mendaftar Melalui Daring</a:t>
            </a:r>
            <a:endParaRPr lang="en-GB" sz="3200" dirty="0"/>
          </a:p>
        </p:txBody>
      </p:sp>
    </p:spTree>
  </p:cSld>
  <p:clrMapOvr>
    <a:masterClrMapping/>
  </p:clrMapOvr>
  <p:transition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1659873" y="-219018"/>
            <a:ext cx="8112943" cy="7119108"/>
          </a:xfrm>
          <a:custGeom>
            <a:avLst/>
            <a:gdLst/>
            <a:ahLst/>
            <a:cxnLst/>
            <a:rect l="l" t="t" r="r" b="b"/>
            <a:pathLst>
              <a:path w="8112943" h="7119108">
                <a:moveTo>
                  <a:pt x="8112943" y="0"/>
                </a:moveTo>
                <a:lnTo>
                  <a:pt x="0" y="0"/>
                </a:lnTo>
                <a:lnTo>
                  <a:pt x="0" y="7119108"/>
                </a:lnTo>
                <a:lnTo>
                  <a:pt x="8112943" y="7119108"/>
                </a:lnTo>
                <a:lnTo>
                  <a:pt x="81129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68475" y="1864887"/>
            <a:ext cx="15013534" cy="8189724"/>
            <a:chOff x="0" y="0"/>
            <a:chExt cx="3954182" cy="21569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4182" cy="2156964"/>
            </a:xfrm>
            <a:custGeom>
              <a:avLst/>
              <a:gdLst/>
              <a:ahLst/>
              <a:cxnLst/>
              <a:rect l="l" t="t" r="r" b="b"/>
              <a:pathLst>
                <a:path w="3954182" h="2156964">
                  <a:moveTo>
                    <a:pt x="26299" y="0"/>
                  </a:moveTo>
                  <a:lnTo>
                    <a:pt x="3927883" y="0"/>
                  </a:lnTo>
                  <a:cubicBezTo>
                    <a:pt x="3942407" y="0"/>
                    <a:pt x="3954182" y="11774"/>
                    <a:pt x="3954182" y="26299"/>
                  </a:cubicBezTo>
                  <a:lnTo>
                    <a:pt x="3954182" y="2130666"/>
                  </a:lnTo>
                  <a:cubicBezTo>
                    <a:pt x="3954182" y="2145190"/>
                    <a:pt x="3942407" y="2156964"/>
                    <a:pt x="3927883" y="2156964"/>
                  </a:cubicBezTo>
                  <a:lnTo>
                    <a:pt x="26299" y="2156964"/>
                  </a:lnTo>
                  <a:cubicBezTo>
                    <a:pt x="11774" y="2156964"/>
                    <a:pt x="0" y="2145190"/>
                    <a:pt x="0" y="2130666"/>
                  </a:cubicBezTo>
                  <a:lnTo>
                    <a:pt x="0" y="26299"/>
                  </a:lnTo>
                  <a:cubicBezTo>
                    <a:pt x="0" y="11774"/>
                    <a:pt x="11774" y="0"/>
                    <a:pt x="26299" y="0"/>
                  </a:cubicBezTo>
                  <a:close/>
                </a:path>
              </a:pathLst>
            </a:custGeom>
            <a:solidFill>
              <a:srgbClr val="348A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954182" cy="2195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11899348" y="3676408"/>
            <a:ext cx="8565323" cy="7783737"/>
          </a:xfrm>
          <a:custGeom>
            <a:avLst/>
            <a:gdLst/>
            <a:ahLst/>
            <a:cxnLst/>
            <a:rect l="l" t="t" r="r" b="b"/>
            <a:pathLst>
              <a:path w="8565323" h="7783737">
                <a:moveTo>
                  <a:pt x="0" y="0"/>
                </a:moveTo>
                <a:lnTo>
                  <a:pt x="8565322" y="0"/>
                </a:lnTo>
                <a:lnTo>
                  <a:pt x="8565322" y="7783737"/>
                </a:lnTo>
                <a:lnTo>
                  <a:pt x="0" y="7783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770032" y="3285615"/>
            <a:ext cx="7066457" cy="8222786"/>
            <a:chOff x="0" y="0"/>
            <a:chExt cx="6985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7593"/>
              <a:ext cx="698500" cy="797613"/>
            </a:xfrm>
            <a:custGeom>
              <a:avLst/>
              <a:gdLst/>
              <a:ahLst/>
              <a:cxnLst/>
              <a:rect l="l" t="t" r="r" b="b"/>
              <a:pathLst>
                <a:path w="698500" h="797613">
                  <a:moveTo>
                    <a:pt x="383430" y="12293"/>
                  </a:moveTo>
                  <a:lnTo>
                    <a:pt x="664320" y="175721"/>
                  </a:lnTo>
                  <a:cubicBezTo>
                    <a:pt x="685482" y="188033"/>
                    <a:pt x="698500" y="210668"/>
                    <a:pt x="698500" y="235151"/>
                  </a:cubicBezTo>
                  <a:lnTo>
                    <a:pt x="698500" y="562463"/>
                  </a:lnTo>
                  <a:cubicBezTo>
                    <a:pt x="698500" y="586946"/>
                    <a:pt x="685482" y="609581"/>
                    <a:pt x="664320" y="621893"/>
                  </a:cubicBezTo>
                  <a:lnTo>
                    <a:pt x="383430" y="785321"/>
                  </a:lnTo>
                  <a:cubicBezTo>
                    <a:pt x="362301" y="797614"/>
                    <a:pt x="336199" y="797614"/>
                    <a:pt x="315070" y="785321"/>
                  </a:cubicBezTo>
                  <a:lnTo>
                    <a:pt x="34180" y="621893"/>
                  </a:lnTo>
                  <a:cubicBezTo>
                    <a:pt x="13018" y="609581"/>
                    <a:pt x="0" y="586946"/>
                    <a:pt x="0" y="562463"/>
                  </a:cubicBezTo>
                  <a:lnTo>
                    <a:pt x="0" y="235151"/>
                  </a:lnTo>
                  <a:cubicBezTo>
                    <a:pt x="0" y="210668"/>
                    <a:pt x="13018" y="188033"/>
                    <a:pt x="34180" y="175721"/>
                  </a:cubicBezTo>
                  <a:lnTo>
                    <a:pt x="315070" y="12293"/>
                  </a:lnTo>
                  <a:cubicBezTo>
                    <a:pt x="336199" y="0"/>
                    <a:pt x="362301" y="0"/>
                    <a:pt x="383430" y="12293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id="9" name="Freeform 9"/>
          <p:cNvSpPr/>
          <p:nvPr/>
        </p:nvSpPr>
        <p:spPr>
          <a:xfrm rot="-5400000">
            <a:off x="10514915" y="-7182"/>
            <a:ext cx="5269227" cy="4788410"/>
          </a:xfrm>
          <a:custGeom>
            <a:avLst/>
            <a:gdLst/>
            <a:ahLst/>
            <a:cxnLst/>
            <a:rect l="l" t="t" r="r" b="b"/>
            <a:pathLst>
              <a:path w="5269227" h="4788410">
                <a:moveTo>
                  <a:pt x="0" y="0"/>
                </a:moveTo>
                <a:lnTo>
                  <a:pt x="5269227" y="0"/>
                </a:lnTo>
                <a:lnTo>
                  <a:pt x="5269227" y="4788410"/>
                </a:lnTo>
                <a:lnTo>
                  <a:pt x="0" y="4788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966650" y="177088"/>
            <a:ext cx="4042174" cy="4703620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6005"/>
              <a:ext cx="698500" cy="800790"/>
            </a:xfrm>
            <a:custGeom>
              <a:avLst/>
              <a:gdLst/>
              <a:ahLst/>
              <a:cxnLst/>
              <a:rect l="l" t="t" r="r" b="b"/>
              <a:pathLst>
                <a:path w="698500" h="800790">
                  <a:moveTo>
                    <a:pt x="376281" y="9722"/>
                  </a:moveTo>
                  <a:lnTo>
                    <a:pt x="671469" y="181468"/>
                  </a:lnTo>
                  <a:cubicBezTo>
                    <a:pt x="688205" y="191205"/>
                    <a:pt x="698500" y="209106"/>
                    <a:pt x="698500" y="228468"/>
                  </a:cubicBezTo>
                  <a:lnTo>
                    <a:pt x="698500" y="572322"/>
                  </a:lnTo>
                  <a:cubicBezTo>
                    <a:pt x="698500" y="591684"/>
                    <a:pt x="688205" y="609585"/>
                    <a:pt x="671469" y="619322"/>
                  </a:cubicBezTo>
                  <a:lnTo>
                    <a:pt x="376281" y="791068"/>
                  </a:lnTo>
                  <a:cubicBezTo>
                    <a:pt x="359571" y="800790"/>
                    <a:pt x="338929" y="800790"/>
                    <a:pt x="322219" y="791068"/>
                  </a:cubicBezTo>
                  <a:lnTo>
                    <a:pt x="27031" y="619322"/>
                  </a:lnTo>
                  <a:cubicBezTo>
                    <a:pt x="10295" y="609585"/>
                    <a:pt x="0" y="591684"/>
                    <a:pt x="0" y="572322"/>
                  </a:cubicBezTo>
                  <a:lnTo>
                    <a:pt x="0" y="228468"/>
                  </a:lnTo>
                  <a:cubicBezTo>
                    <a:pt x="0" y="209106"/>
                    <a:pt x="10295" y="191205"/>
                    <a:pt x="27031" y="181468"/>
                  </a:cubicBezTo>
                  <a:lnTo>
                    <a:pt x="322219" y="9722"/>
                  </a:lnTo>
                  <a:cubicBezTo>
                    <a:pt x="338929" y="0"/>
                    <a:pt x="359571" y="0"/>
                    <a:pt x="376281" y="9722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1273046" y="548684"/>
            <a:ext cx="3405123" cy="3962325"/>
            <a:chOff x="0" y="0"/>
            <a:chExt cx="698500" cy="812800"/>
          </a:xfrm>
        </p:grpSpPr>
        <p:sp>
          <p:nvSpPr>
            <p:cNvPr id="13" name="Freeform 13"/>
            <p:cNvSpPr/>
            <p:nvPr/>
          </p:nvSpPr>
          <p:spPr>
            <a:xfrm rot="-481875">
              <a:off x="-23821" y="7082"/>
              <a:ext cx="746141" cy="798637"/>
            </a:xfrm>
            <a:custGeom>
              <a:avLst/>
              <a:gdLst/>
              <a:ahLst/>
              <a:cxnLst/>
              <a:rect l="l" t="t" r="r" b="b"/>
              <a:pathLst>
                <a:path w="746141" h="798637">
                  <a:moveTo>
                    <a:pt x="446735" y="10202"/>
                  </a:moveTo>
                  <a:lnTo>
                    <a:pt x="730400" y="233608"/>
                  </a:lnTo>
                  <a:cubicBezTo>
                    <a:pt x="740854" y="241841"/>
                    <a:pt x="746142" y="255012"/>
                    <a:pt x="744282" y="268188"/>
                  </a:cubicBezTo>
                  <a:lnTo>
                    <a:pt x="693509" y="628038"/>
                  </a:lnTo>
                  <a:cubicBezTo>
                    <a:pt x="691650" y="641214"/>
                    <a:pt x="682924" y="652408"/>
                    <a:pt x="670601" y="657427"/>
                  </a:cubicBezTo>
                  <a:lnTo>
                    <a:pt x="336197" y="793625"/>
                  </a:lnTo>
                  <a:cubicBezTo>
                    <a:pt x="323892" y="798636"/>
                    <a:pt x="309844" y="796654"/>
                    <a:pt x="299407" y="788434"/>
                  </a:cubicBezTo>
                  <a:lnTo>
                    <a:pt x="15742" y="565028"/>
                  </a:lnTo>
                  <a:cubicBezTo>
                    <a:pt x="5288" y="556795"/>
                    <a:pt x="0" y="543624"/>
                    <a:pt x="1860" y="530448"/>
                  </a:cubicBezTo>
                  <a:lnTo>
                    <a:pt x="52633" y="170598"/>
                  </a:lnTo>
                  <a:cubicBezTo>
                    <a:pt x="54492" y="157422"/>
                    <a:pt x="63218" y="146228"/>
                    <a:pt x="75541" y="141209"/>
                  </a:cubicBezTo>
                  <a:lnTo>
                    <a:pt x="409945" y="5011"/>
                  </a:lnTo>
                  <a:cubicBezTo>
                    <a:pt x="422250" y="0"/>
                    <a:pt x="436298" y="1982"/>
                    <a:pt x="446735" y="10202"/>
                  </a:cubicBezTo>
                  <a:close/>
                </a:path>
              </a:pathLst>
            </a:custGeom>
            <a:blipFill>
              <a:blip r:embed="rId5"/>
              <a:stretch>
                <a:fillRect l="-354" t="-980" r="-68043" b="-4218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616594" y="2857500"/>
            <a:ext cx="15054812" cy="6762616"/>
          </a:xfrm>
          <a:custGeom>
            <a:avLst/>
            <a:gdLst/>
            <a:ahLst/>
            <a:cxnLst/>
            <a:rect l="l" t="t" r="r" b="b"/>
            <a:pathLst>
              <a:path w="15054812" h="7320734">
                <a:moveTo>
                  <a:pt x="0" y="0"/>
                </a:moveTo>
                <a:lnTo>
                  <a:pt x="15054812" y="0"/>
                </a:lnTo>
                <a:lnTo>
                  <a:pt x="15054812" y="7320735"/>
                </a:lnTo>
                <a:lnTo>
                  <a:pt x="0" y="732073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15" name="TextBox 15"/>
          <p:cNvSpPr txBox="1"/>
          <p:nvPr/>
        </p:nvSpPr>
        <p:spPr>
          <a:xfrm>
            <a:off x="1028700" y="643934"/>
            <a:ext cx="10466893" cy="122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4"/>
              </a:lnSpc>
            </a:pPr>
            <a:r>
              <a:rPr lang="en-US" sz="8661" spc="-216" dirty="0">
                <a:solidFill>
                  <a:srgbClr val="112D4E"/>
                </a:solidFill>
                <a:latin typeface="Barlow Bold"/>
              </a:rPr>
              <a:t>TUGAS PANITIA SD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38600" y="3467100"/>
            <a:ext cx="12573000" cy="21503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id-ID" sz="2000" dirty="0"/>
              <a:t>Memverifikasi Data Siswa di Dapodik valid Sesuai Bukti Pendukung (KK), Nama, NIK, NISN, Alamat</a:t>
            </a:r>
          </a:p>
          <a:p>
            <a:pPr marL="514350" indent="-514350">
              <a:buAutoNum type="arabicPeriod"/>
            </a:pPr>
            <a:r>
              <a:rPr lang="id-ID" sz="2000" dirty="0"/>
              <a:t>Menginput Nilai Rapor </a:t>
            </a:r>
            <a:r>
              <a:rPr lang="en-US" sz="2000" dirty="0"/>
              <a:t>5</a:t>
            </a:r>
            <a:r>
              <a:rPr lang="id-ID" sz="2000" dirty="0"/>
              <a:t> Semester (</a:t>
            </a:r>
            <a:r>
              <a:rPr lang="en-US" sz="2000" dirty="0" err="1"/>
              <a:t>Kelas</a:t>
            </a:r>
            <a:r>
              <a:rPr lang="en-US" sz="2000" dirty="0"/>
              <a:t> 4, 5, (semester 1 </a:t>
            </a:r>
            <a:r>
              <a:rPr lang="en-US" sz="2000" dirty="0" err="1"/>
              <a:t>dan</a:t>
            </a:r>
            <a:r>
              <a:rPr lang="en-US" sz="2000" dirty="0"/>
              <a:t> 2)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Kelas</a:t>
            </a:r>
            <a:r>
              <a:rPr lang="en-US" sz="2000" dirty="0"/>
              <a:t> 6 (semester 1)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Mengirimkan</a:t>
            </a:r>
            <a:r>
              <a:rPr lang="en-US" sz="2000" dirty="0"/>
              <a:t> </a:t>
            </a:r>
            <a:r>
              <a:rPr lang="en-US" sz="2000" dirty="0" err="1"/>
              <a:t>Rekap</a:t>
            </a:r>
            <a:r>
              <a:rPr lang="en-US" sz="2000" dirty="0"/>
              <a:t> </a:t>
            </a:r>
            <a:r>
              <a:rPr lang="en-US" sz="2000" dirty="0" err="1"/>
              <a:t>Nialai</a:t>
            </a:r>
            <a:r>
              <a:rPr lang="en-US" sz="2000" dirty="0"/>
              <a:t> yang </a:t>
            </a:r>
            <a:r>
              <a:rPr lang="en-US" sz="2000" dirty="0" err="1"/>
              <a:t>ditanndatangani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Kepala</a:t>
            </a:r>
            <a:r>
              <a:rPr lang="en-US" sz="2000" dirty="0"/>
              <a:t> </a:t>
            </a:r>
            <a:r>
              <a:rPr lang="en-US" sz="2000" dirty="0" err="1"/>
              <a:t>Sekolah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korwil</a:t>
            </a:r>
            <a:r>
              <a:rPr lang="en-US" sz="2000" dirty="0"/>
              <a:t> </a:t>
            </a:r>
            <a:r>
              <a:rPr lang="en-US" sz="2000" dirty="0" err="1"/>
              <a:t>setempat</a:t>
            </a:r>
            <a:r>
              <a:rPr lang="en-US" sz="2000" dirty="0"/>
              <a:t>.</a:t>
            </a:r>
            <a:endParaRPr lang="id-ID" sz="2000" dirty="0"/>
          </a:p>
          <a:p>
            <a:pPr marL="514350" indent="-514350">
              <a:buAutoNum type="arabicPeriod"/>
            </a:pPr>
            <a:r>
              <a:rPr lang="id-ID" sz="2000" dirty="0"/>
              <a:t>Data Siswa yang sudah valid diberitahukan kepada Siswa/Ortu untuk dicroscek kebenarannya</a:t>
            </a:r>
          </a:p>
          <a:p>
            <a:pPr marL="514350" indent="-514350">
              <a:buAutoNum type="arabicPeriod"/>
            </a:pPr>
            <a:r>
              <a:rPr lang="id-ID" sz="2000" dirty="0"/>
              <a:t>Membuat </a:t>
            </a:r>
            <a:r>
              <a:rPr lang="en-US" sz="2000" dirty="0"/>
              <a:t>P</a:t>
            </a:r>
            <a:r>
              <a:rPr lang="id-ID" sz="2000" dirty="0"/>
              <a:t>akta </a:t>
            </a:r>
            <a:r>
              <a:rPr lang="en-US" sz="2000" dirty="0"/>
              <a:t>I</a:t>
            </a:r>
            <a:r>
              <a:rPr lang="id-ID" sz="2000" dirty="0"/>
              <a:t>ntergritas yang ditandatangani Operator dan Kepala Sekolah, bahwa data yang diisikan (Dapodik dan Nilai) Benar</a:t>
            </a:r>
            <a:endParaRPr lang="en-US" sz="2000" dirty="0"/>
          </a:p>
          <a:p>
            <a:pPr marL="514350" indent="-514350">
              <a:buAutoNum type="arabicPeriod"/>
            </a:pPr>
            <a:r>
              <a:rPr lang="en-GB" sz="2000" dirty="0" err="1"/>
              <a:t>Membuat</a:t>
            </a:r>
            <a:r>
              <a:rPr lang="en-GB" sz="2000" dirty="0"/>
              <a:t> </a:t>
            </a:r>
            <a:r>
              <a:rPr lang="en-GB" sz="2000" dirty="0" err="1"/>
              <a:t>Surat</a:t>
            </a:r>
            <a:r>
              <a:rPr lang="en-GB" sz="2000" dirty="0"/>
              <a:t> </a:t>
            </a:r>
            <a:r>
              <a:rPr lang="en-GB" sz="2000" dirty="0" err="1"/>
              <a:t>Keterangan</a:t>
            </a:r>
            <a:r>
              <a:rPr lang="en-GB" sz="2000" dirty="0"/>
              <a:t> </a:t>
            </a:r>
            <a:r>
              <a:rPr lang="en-GB" sz="2000" dirty="0" err="1"/>
              <a:t>Peringkat</a:t>
            </a:r>
            <a:r>
              <a:rPr lang="en-GB" sz="2000" dirty="0"/>
              <a:t> </a:t>
            </a:r>
            <a:r>
              <a:rPr lang="en-GB" sz="2000" dirty="0" err="1"/>
              <a:t>Kelas</a:t>
            </a:r>
            <a:r>
              <a:rPr lang="en-GB" sz="2000" dirty="0"/>
              <a:t> (1-10)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76400" y="3451974"/>
            <a:ext cx="2269606" cy="21487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800" dirty="0"/>
              <a:t>PERSIAPAN</a:t>
            </a:r>
            <a:endParaRPr lang="en-GB" sz="2800" dirty="0"/>
          </a:p>
        </p:txBody>
      </p:sp>
      <p:sp>
        <p:nvSpPr>
          <p:cNvPr id="20" name="Rectangle 19"/>
          <p:cNvSpPr/>
          <p:nvPr/>
        </p:nvSpPr>
        <p:spPr>
          <a:xfrm>
            <a:off x="4038600" y="5681697"/>
            <a:ext cx="12573000" cy="13668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id-ID" sz="2400" dirty="0"/>
              <a:t>Membantu Siswa membuat Akun</a:t>
            </a:r>
          </a:p>
          <a:p>
            <a:pPr marL="514350" indent="-514350">
              <a:buAutoNum type="arabicPeriod"/>
            </a:pPr>
            <a:r>
              <a:rPr lang="id-ID" sz="2400" dirty="0"/>
              <a:t>Membantu Siswa yang membutuhkan Bukti Pendukung untuk pendaftaran</a:t>
            </a:r>
          </a:p>
          <a:p>
            <a:pPr marL="514350" indent="-514350">
              <a:buAutoNum type="arabicPeriod"/>
            </a:pPr>
            <a:r>
              <a:rPr lang="id-ID" sz="2400" dirty="0"/>
              <a:t>Membantu Validasi Ulang Data Siswa </a:t>
            </a:r>
          </a:p>
          <a:p>
            <a:pPr marL="514350" indent="-514350">
              <a:buAutoNum type="arabicPeriod"/>
            </a:pPr>
            <a:r>
              <a:rPr lang="id-ID" sz="2400" dirty="0"/>
              <a:t>Membantu Siswa untuk mendaftar dengan pendampingan Orang tua</a:t>
            </a:r>
            <a:endParaRPr lang="en-GB" sz="2400" dirty="0"/>
          </a:p>
        </p:txBody>
      </p:sp>
      <p:sp>
        <p:nvSpPr>
          <p:cNvPr id="21" name="Rectangle 20"/>
          <p:cNvSpPr/>
          <p:nvPr/>
        </p:nvSpPr>
        <p:spPr>
          <a:xfrm>
            <a:off x="1692794" y="5676900"/>
            <a:ext cx="2269606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000" dirty="0"/>
              <a:t>PENDAFTARAN DAN AKUN</a:t>
            </a:r>
            <a:endParaRPr lang="en-GB" sz="2000" dirty="0"/>
          </a:p>
        </p:txBody>
      </p:sp>
      <p:sp>
        <p:nvSpPr>
          <p:cNvPr id="22" name="Rectangle 21"/>
          <p:cNvSpPr/>
          <p:nvPr/>
        </p:nvSpPr>
        <p:spPr>
          <a:xfrm>
            <a:off x="4038600" y="7200254"/>
            <a:ext cx="12573000" cy="13668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400" dirty="0"/>
              <a:t>Membantu Panitia Dinas Jika ada Permasalahan atau complain dari masyarakat untuk dikonsulkan ke panitia Dinas</a:t>
            </a:r>
            <a:endParaRPr lang="en-GB" sz="2400" dirty="0"/>
          </a:p>
        </p:txBody>
      </p:sp>
      <p:sp>
        <p:nvSpPr>
          <p:cNvPr id="23" name="Rectangle 22"/>
          <p:cNvSpPr/>
          <p:nvPr/>
        </p:nvSpPr>
        <p:spPr>
          <a:xfrm>
            <a:off x="1692794" y="7195457"/>
            <a:ext cx="2269606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500" dirty="0"/>
              <a:t>ANALISIS</a:t>
            </a:r>
            <a:endParaRPr lang="en-GB" sz="2500" dirty="0"/>
          </a:p>
        </p:txBody>
      </p:sp>
      <p:sp>
        <p:nvSpPr>
          <p:cNvPr id="24" name="Rectangle 23"/>
          <p:cNvSpPr/>
          <p:nvPr/>
        </p:nvSpPr>
        <p:spPr>
          <a:xfrm>
            <a:off x="4038600" y="8653337"/>
            <a:ext cx="12573000" cy="13668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400" dirty="0"/>
              <a:t>Memantau Hasil Pengumuman</a:t>
            </a:r>
            <a:endParaRPr lang="en-GB" sz="2400" dirty="0"/>
          </a:p>
        </p:txBody>
      </p:sp>
      <p:sp>
        <p:nvSpPr>
          <p:cNvPr id="25" name="Rectangle 24"/>
          <p:cNvSpPr/>
          <p:nvPr/>
        </p:nvSpPr>
        <p:spPr>
          <a:xfrm>
            <a:off x="1692794" y="8648540"/>
            <a:ext cx="2269606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000" dirty="0"/>
              <a:t>PENGUMUMAN</a:t>
            </a:r>
            <a:endParaRPr lang="en-GB" sz="2000" dirty="0"/>
          </a:p>
        </p:txBody>
      </p:sp>
      <p:sp>
        <p:nvSpPr>
          <p:cNvPr id="26" name="Rectangle 25"/>
          <p:cNvSpPr/>
          <p:nvPr/>
        </p:nvSpPr>
        <p:spPr>
          <a:xfrm>
            <a:off x="4038600" y="2095500"/>
            <a:ext cx="12573000" cy="126693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60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TUGAS PANITIA SEKOLAH (SD)</a:t>
            </a:r>
            <a:endParaRPr lang="en-GB" sz="6000" dirty="0">
              <a:ln w="127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76400" y="2080374"/>
            <a:ext cx="2269606" cy="1282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36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TAHAPAN PPDB</a:t>
            </a:r>
            <a:endParaRPr lang="en-GB" sz="3600" dirty="0">
              <a:ln w="127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1659873" y="-219018"/>
            <a:ext cx="8112943" cy="7119108"/>
          </a:xfrm>
          <a:custGeom>
            <a:avLst/>
            <a:gdLst/>
            <a:ahLst/>
            <a:cxnLst/>
            <a:rect l="l" t="t" r="r" b="b"/>
            <a:pathLst>
              <a:path w="8112943" h="7119108">
                <a:moveTo>
                  <a:pt x="8112943" y="0"/>
                </a:moveTo>
                <a:lnTo>
                  <a:pt x="0" y="0"/>
                </a:lnTo>
                <a:lnTo>
                  <a:pt x="0" y="7119108"/>
                </a:lnTo>
                <a:lnTo>
                  <a:pt x="8112943" y="7119108"/>
                </a:lnTo>
                <a:lnTo>
                  <a:pt x="81129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68475" y="1864887"/>
            <a:ext cx="15013534" cy="8189724"/>
            <a:chOff x="0" y="0"/>
            <a:chExt cx="3954182" cy="21569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4182" cy="2156964"/>
            </a:xfrm>
            <a:custGeom>
              <a:avLst/>
              <a:gdLst/>
              <a:ahLst/>
              <a:cxnLst/>
              <a:rect l="l" t="t" r="r" b="b"/>
              <a:pathLst>
                <a:path w="3954182" h="2156964">
                  <a:moveTo>
                    <a:pt x="26299" y="0"/>
                  </a:moveTo>
                  <a:lnTo>
                    <a:pt x="3927883" y="0"/>
                  </a:lnTo>
                  <a:cubicBezTo>
                    <a:pt x="3942407" y="0"/>
                    <a:pt x="3954182" y="11774"/>
                    <a:pt x="3954182" y="26299"/>
                  </a:cubicBezTo>
                  <a:lnTo>
                    <a:pt x="3954182" y="2130666"/>
                  </a:lnTo>
                  <a:cubicBezTo>
                    <a:pt x="3954182" y="2145190"/>
                    <a:pt x="3942407" y="2156964"/>
                    <a:pt x="3927883" y="2156964"/>
                  </a:cubicBezTo>
                  <a:lnTo>
                    <a:pt x="26299" y="2156964"/>
                  </a:lnTo>
                  <a:cubicBezTo>
                    <a:pt x="11774" y="2156964"/>
                    <a:pt x="0" y="2145190"/>
                    <a:pt x="0" y="2130666"/>
                  </a:cubicBezTo>
                  <a:lnTo>
                    <a:pt x="0" y="26299"/>
                  </a:lnTo>
                  <a:cubicBezTo>
                    <a:pt x="0" y="11774"/>
                    <a:pt x="11774" y="0"/>
                    <a:pt x="26299" y="0"/>
                  </a:cubicBezTo>
                  <a:close/>
                </a:path>
              </a:pathLst>
            </a:custGeom>
            <a:solidFill>
              <a:srgbClr val="348A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954182" cy="2195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11899348" y="3676408"/>
            <a:ext cx="8565323" cy="7783737"/>
          </a:xfrm>
          <a:custGeom>
            <a:avLst/>
            <a:gdLst/>
            <a:ahLst/>
            <a:cxnLst/>
            <a:rect l="l" t="t" r="r" b="b"/>
            <a:pathLst>
              <a:path w="8565323" h="7783737">
                <a:moveTo>
                  <a:pt x="0" y="0"/>
                </a:moveTo>
                <a:lnTo>
                  <a:pt x="8565322" y="0"/>
                </a:lnTo>
                <a:lnTo>
                  <a:pt x="8565322" y="7783737"/>
                </a:lnTo>
                <a:lnTo>
                  <a:pt x="0" y="7783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770032" y="3285615"/>
            <a:ext cx="7066457" cy="8222786"/>
            <a:chOff x="0" y="0"/>
            <a:chExt cx="6985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7593"/>
              <a:ext cx="698500" cy="797613"/>
            </a:xfrm>
            <a:custGeom>
              <a:avLst/>
              <a:gdLst/>
              <a:ahLst/>
              <a:cxnLst/>
              <a:rect l="l" t="t" r="r" b="b"/>
              <a:pathLst>
                <a:path w="698500" h="797613">
                  <a:moveTo>
                    <a:pt x="383430" y="12293"/>
                  </a:moveTo>
                  <a:lnTo>
                    <a:pt x="664320" y="175721"/>
                  </a:lnTo>
                  <a:cubicBezTo>
                    <a:pt x="685482" y="188033"/>
                    <a:pt x="698500" y="210668"/>
                    <a:pt x="698500" y="235151"/>
                  </a:cubicBezTo>
                  <a:lnTo>
                    <a:pt x="698500" y="562463"/>
                  </a:lnTo>
                  <a:cubicBezTo>
                    <a:pt x="698500" y="586946"/>
                    <a:pt x="685482" y="609581"/>
                    <a:pt x="664320" y="621893"/>
                  </a:cubicBezTo>
                  <a:lnTo>
                    <a:pt x="383430" y="785321"/>
                  </a:lnTo>
                  <a:cubicBezTo>
                    <a:pt x="362301" y="797614"/>
                    <a:pt x="336199" y="797614"/>
                    <a:pt x="315070" y="785321"/>
                  </a:cubicBezTo>
                  <a:lnTo>
                    <a:pt x="34180" y="621893"/>
                  </a:lnTo>
                  <a:cubicBezTo>
                    <a:pt x="13018" y="609581"/>
                    <a:pt x="0" y="586946"/>
                    <a:pt x="0" y="562463"/>
                  </a:cubicBezTo>
                  <a:lnTo>
                    <a:pt x="0" y="235151"/>
                  </a:lnTo>
                  <a:cubicBezTo>
                    <a:pt x="0" y="210668"/>
                    <a:pt x="13018" y="188033"/>
                    <a:pt x="34180" y="175721"/>
                  </a:cubicBezTo>
                  <a:lnTo>
                    <a:pt x="315070" y="12293"/>
                  </a:lnTo>
                  <a:cubicBezTo>
                    <a:pt x="336199" y="0"/>
                    <a:pt x="362301" y="0"/>
                    <a:pt x="383430" y="12293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id="9" name="Freeform 9"/>
          <p:cNvSpPr/>
          <p:nvPr/>
        </p:nvSpPr>
        <p:spPr>
          <a:xfrm rot="-5400000">
            <a:off x="10514915" y="-7182"/>
            <a:ext cx="5269227" cy="4788410"/>
          </a:xfrm>
          <a:custGeom>
            <a:avLst/>
            <a:gdLst/>
            <a:ahLst/>
            <a:cxnLst/>
            <a:rect l="l" t="t" r="r" b="b"/>
            <a:pathLst>
              <a:path w="5269227" h="4788410">
                <a:moveTo>
                  <a:pt x="0" y="0"/>
                </a:moveTo>
                <a:lnTo>
                  <a:pt x="5269227" y="0"/>
                </a:lnTo>
                <a:lnTo>
                  <a:pt x="5269227" y="4788410"/>
                </a:lnTo>
                <a:lnTo>
                  <a:pt x="0" y="4788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966650" y="177088"/>
            <a:ext cx="4042174" cy="4703620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6005"/>
              <a:ext cx="698500" cy="800790"/>
            </a:xfrm>
            <a:custGeom>
              <a:avLst/>
              <a:gdLst/>
              <a:ahLst/>
              <a:cxnLst/>
              <a:rect l="l" t="t" r="r" b="b"/>
              <a:pathLst>
                <a:path w="698500" h="800790">
                  <a:moveTo>
                    <a:pt x="376281" y="9722"/>
                  </a:moveTo>
                  <a:lnTo>
                    <a:pt x="671469" y="181468"/>
                  </a:lnTo>
                  <a:cubicBezTo>
                    <a:pt x="688205" y="191205"/>
                    <a:pt x="698500" y="209106"/>
                    <a:pt x="698500" y="228468"/>
                  </a:cubicBezTo>
                  <a:lnTo>
                    <a:pt x="698500" y="572322"/>
                  </a:lnTo>
                  <a:cubicBezTo>
                    <a:pt x="698500" y="591684"/>
                    <a:pt x="688205" y="609585"/>
                    <a:pt x="671469" y="619322"/>
                  </a:cubicBezTo>
                  <a:lnTo>
                    <a:pt x="376281" y="791068"/>
                  </a:lnTo>
                  <a:cubicBezTo>
                    <a:pt x="359571" y="800790"/>
                    <a:pt x="338929" y="800790"/>
                    <a:pt x="322219" y="791068"/>
                  </a:cubicBezTo>
                  <a:lnTo>
                    <a:pt x="27031" y="619322"/>
                  </a:lnTo>
                  <a:cubicBezTo>
                    <a:pt x="10295" y="609585"/>
                    <a:pt x="0" y="591684"/>
                    <a:pt x="0" y="572322"/>
                  </a:cubicBezTo>
                  <a:lnTo>
                    <a:pt x="0" y="228468"/>
                  </a:lnTo>
                  <a:cubicBezTo>
                    <a:pt x="0" y="209106"/>
                    <a:pt x="10295" y="191205"/>
                    <a:pt x="27031" y="181468"/>
                  </a:cubicBezTo>
                  <a:lnTo>
                    <a:pt x="322219" y="9722"/>
                  </a:lnTo>
                  <a:cubicBezTo>
                    <a:pt x="338929" y="0"/>
                    <a:pt x="359571" y="0"/>
                    <a:pt x="376281" y="9722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1273046" y="548684"/>
            <a:ext cx="3405123" cy="3962325"/>
            <a:chOff x="0" y="0"/>
            <a:chExt cx="698500" cy="812800"/>
          </a:xfrm>
        </p:grpSpPr>
        <p:sp>
          <p:nvSpPr>
            <p:cNvPr id="13" name="Freeform 13"/>
            <p:cNvSpPr/>
            <p:nvPr/>
          </p:nvSpPr>
          <p:spPr>
            <a:xfrm rot="-481875">
              <a:off x="-23821" y="7082"/>
              <a:ext cx="746141" cy="798637"/>
            </a:xfrm>
            <a:custGeom>
              <a:avLst/>
              <a:gdLst/>
              <a:ahLst/>
              <a:cxnLst/>
              <a:rect l="l" t="t" r="r" b="b"/>
              <a:pathLst>
                <a:path w="746141" h="798637">
                  <a:moveTo>
                    <a:pt x="446735" y="10202"/>
                  </a:moveTo>
                  <a:lnTo>
                    <a:pt x="730400" y="233608"/>
                  </a:lnTo>
                  <a:cubicBezTo>
                    <a:pt x="740854" y="241841"/>
                    <a:pt x="746142" y="255012"/>
                    <a:pt x="744282" y="268188"/>
                  </a:cubicBezTo>
                  <a:lnTo>
                    <a:pt x="693509" y="628038"/>
                  </a:lnTo>
                  <a:cubicBezTo>
                    <a:pt x="691650" y="641214"/>
                    <a:pt x="682924" y="652408"/>
                    <a:pt x="670601" y="657427"/>
                  </a:cubicBezTo>
                  <a:lnTo>
                    <a:pt x="336197" y="793625"/>
                  </a:lnTo>
                  <a:cubicBezTo>
                    <a:pt x="323892" y="798636"/>
                    <a:pt x="309844" y="796654"/>
                    <a:pt x="299407" y="788434"/>
                  </a:cubicBezTo>
                  <a:lnTo>
                    <a:pt x="15742" y="565028"/>
                  </a:lnTo>
                  <a:cubicBezTo>
                    <a:pt x="5288" y="556795"/>
                    <a:pt x="0" y="543624"/>
                    <a:pt x="1860" y="530448"/>
                  </a:cubicBezTo>
                  <a:lnTo>
                    <a:pt x="52633" y="170598"/>
                  </a:lnTo>
                  <a:cubicBezTo>
                    <a:pt x="54492" y="157422"/>
                    <a:pt x="63218" y="146228"/>
                    <a:pt x="75541" y="141209"/>
                  </a:cubicBezTo>
                  <a:lnTo>
                    <a:pt x="409945" y="5011"/>
                  </a:lnTo>
                  <a:cubicBezTo>
                    <a:pt x="422250" y="0"/>
                    <a:pt x="436298" y="1982"/>
                    <a:pt x="446735" y="10202"/>
                  </a:cubicBezTo>
                  <a:close/>
                </a:path>
              </a:pathLst>
            </a:custGeom>
            <a:blipFill>
              <a:blip r:embed="rId5"/>
              <a:stretch>
                <a:fillRect l="-354" t="-980" r="-68043" b="-4218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616594" y="2857500"/>
            <a:ext cx="15054812" cy="6762616"/>
          </a:xfrm>
          <a:custGeom>
            <a:avLst/>
            <a:gdLst/>
            <a:ahLst/>
            <a:cxnLst/>
            <a:rect l="l" t="t" r="r" b="b"/>
            <a:pathLst>
              <a:path w="15054812" h="7320734">
                <a:moveTo>
                  <a:pt x="0" y="0"/>
                </a:moveTo>
                <a:lnTo>
                  <a:pt x="15054812" y="0"/>
                </a:lnTo>
                <a:lnTo>
                  <a:pt x="15054812" y="7320735"/>
                </a:lnTo>
                <a:lnTo>
                  <a:pt x="0" y="732073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15" name="TextBox 15"/>
          <p:cNvSpPr txBox="1"/>
          <p:nvPr/>
        </p:nvSpPr>
        <p:spPr>
          <a:xfrm>
            <a:off x="1028700" y="643934"/>
            <a:ext cx="1649730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4"/>
              </a:lnSpc>
            </a:pPr>
            <a:r>
              <a:rPr lang="en-US" sz="8661" spc="-216" dirty="0">
                <a:solidFill>
                  <a:srgbClr val="112D4E"/>
                </a:solidFill>
                <a:latin typeface="Barlow Bold"/>
              </a:rPr>
              <a:t>TUGAS PANITIA KORWIL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38600" y="3467100"/>
            <a:ext cx="12573000" cy="21503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id-ID" sz="2300" dirty="0"/>
              <a:t>Memverifikasi Data Siswa di Dapodik valid Sesuai Bukti Pendukung (KK), Nama, NIK, NISN, Alamat</a:t>
            </a:r>
          </a:p>
          <a:p>
            <a:pPr marL="514350" indent="-514350">
              <a:buAutoNum type="arabicPeriod"/>
            </a:pPr>
            <a:r>
              <a:rPr lang="en-US" sz="2300" dirty="0" err="1"/>
              <a:t>Memverifikasi</a:t>
            </a:r>
            <a:r>
              <a:rPr lang="en-US" sz="2300" dirty="0"/>
              <a:t> </a:t>
            </a:r>
            <a:r>
              <a:rPr lang="en-US" sz="2300" dirty="0" err="1"/>
              <a:t>dan</a:t>
            </a:r>
            <a:r>
              <a:rPr lang="en-US" sz="2300" dirty="0"/>
              <a:t> </a:t>
            </a:r>
            <a:r>
              <a:rPr lang="en-US" sz="2300" dirty="0" err="1"/>
              <a:t>Validasi</a:t>
            </a:r>
            <a:r>
              <a:rPr lang="id-ID" sz="2300" dirty="0"/>
              <a:t> Nilai </a:t>
            </a:r>
            <a:r>
              <a:rPr lang="id-ID" sz="2400" dirty="0"/>
              <a:t>Rapor </a:t>
            </a:r>
            <a:r>
              <a:rPr lang="en-US" sz="2400" dirty="0"/>
              <a:t>5</a:t>
            </a:r>
            <a:r>
              <a:rPr lang="id-ID" sz="2400" dirty="0"/>
              <a:t> Semester (</a:t>
            </a:r>
            <a:r>
              <a:rPr lang="en-US" sz="2400" dirty="0" err="1"/>
              <a:t>Kelas</a:t>
            </a:r>
            <a:r>
              <a:rPr lang="en-US" sz="2400" dirty="0"/>
              <a:t> 4, 5, (semester 1 </a:t>
            </a:r>
            <a:r>
              <a:rPr lang="en-US" sz="2400" dirty="0" err="1"/>
              <a:t>dan</a:t>
            </a:r>
            <a:r>
              <a:rPr lang="en-US" sz="2400" dirty="0"/>
              <a:t> 2)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Kelas</a:t>
            </a:r>
            <a:r>
              <a:rPr lang="en-US" sz="2400" dirty="0"/>
              <a:t> 6 (semester 1)</a:t>
            </a:r>
            <a:r>
              <a:rPr lang="en-US" sz="2300" dirty="0"/>
              <a:t>, </a:t>
            </a:r>
            <a:r>
              <a:rPr lang="en-US" sz="2300" dirty="0" err="1"/>
              <a:t>berdasarkan</a:t>
            </a:r>
            <a:r>
              <a:rPr lang="en-US" sz="2300" dirty="0"/>
              <a:t> </a:t>
            </a:r>
            <a:r>
              <a:rPr lang="en-US" sz="2300" dirty="0" err="1"/>
              <a:t>Rekap</a:t>
            </a:r>
            <a:r>
              <a:rPr lang="en-US" sz="2300" dirty="0"/>
              <a:t> </a:t>
            </a:r>
            <a:r>
              <a:rPr lang="en-US" sz="2300" dirty="0" err="1"/>
              <a:t>Nialai</a:t>
            </a:r>
            <a:r>
              <a:rPr lang="en-US" sz="2300" dirty="0"/>
              <a:t> yang </a:t>
            </a:r>
            <a:r>
              <a:rPr lang="en-US" sz="2300" dirty="0" err="1"/>
              <a:t>dikirim</a:t>
            </a:r>
            <a:r>
              <a:rPr lang="en-US" sz="2300" dirty="0"/>
              <a:t> </a:t>
            </a:r>
            <a:r>
              <a:rPr lang="en-US" sz="2300" dirty="0" err="1"/>
              <a:t>oleh</a:t>
            </a:r>
            <a:r>
              <a:rPr lang="en-US" sz="2300" dirty="0"/>
              <a:t> </a:t>
            </a:r>
            <a:r>
              <a:rPr lang="en-US" sz="2300" dirty="0" err="1"/>
              <a:t>Sekolah</a:t>
            </a:r>
            <a:r>
              <a:rPr lang="en-US" sz="2300" dirty="0"/>
              <a:t>.</a:t>
            </a:r>
            <a:endParaRPr lang="id-ID" sz="2300" dirty="0"/>
          </a:p>
          <a:p>
            <a:pPr marL="514350" indent="-514350">
              <a:buAutoNum type="arabicPeriod"/>
            </a:pPr>
            <a:r>
              <a:rPr lang="en-US" sz="2300" dirty="0" err="1"/>
              <a:t>Membantu</a:t>
            </a:r>
            <a:r>
              <a:rPr lang="en-US" sz="2300" dirty="0"/>
              <a:t> </a:t>
            </a:r>
            <a:r>
              <a:rPr lang="en-US" sz="2300" dirty="0" err="1"/>
              <a:t>dan</a:t>
            </a:r>
            <a:r>
              <a:rPr lang="en-US" sz="2300" dirty="0"/>
              <a:t> </a:t>
            </a:r>
            <a:r>
              <a:rPr lang="en-US" sz="2300" dirty="0" err="1"/>
              <a:t>Mendampingi</a:t>
            </a:r>
            <a:r>
              <a:rPr lang="en-US" sz="2300" dirty="0"/>
              <a:t> </a:t>
            </a:r>
            <a:r>
              <a:rPr lang="id-ID" sz="2300" dirty="0"/>
              <a:t>Operator dan Kepala Sekolah </a:t>
            </a:r>
            <a:r>
              <a:rPr lang="en-US" sz="2300" dirty="0" err="1"/>
              <a:t>dalam</a:t>
            </a:r>
            <a:r>
              <a:rPr lang="id-ID" sz="2300" dirty="0"/>
              <a:t> </a:t>
            </a:r>
            <a:r>
              <a:rPr lang="en-US" sz="2300" dirty="0" err="1"/>
              <a:t>pengimputan</a:t>
            </a:r>
            <a:r>
              <a:rPr lang="en-US" sz="2300" dirty="0"/>
              <a:t> data.</a:t>
            </a:r>
            <a:endParaRPr lang="en-GB" sz="2300" dirty="0"/>
          </a:p>
        </p:txBody>
      </p:sp>
      <p:sp>
        <p:nvSpPr>
          <p:cNvPr id="17" name="Rectangle 16"/>
          <p:cNvSpPr/>
          <p:nvPr/>
        </p:nvSpPr>
        <p:spPr>
          <a:xfrm>
            <a:off x="1676400" y="3451974"/>
            <a:ext cx="2269606" cy="21487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3200" dirty="0"/>
              <a:t>PERSIAPAN</a:t>
            </a:r>
            <a:endParaRPr lang="en-GB" sz="3200" dirty="0"/>
          </a:p>
        </p:txBody>
      </p:sp>
      <p:sp>
        <p:nvSpPr>
          <p:cNvPr id="20" name="Rectangle 19"/>
          <p:cNvSpPr/>
          <p:nvPr/>
        </p:nvSpPr>
        <p:spPr>
          <a:xfrm>
            <a:off x="4038600" y="5681697"/>
            <a:ext cx="12573000" cy="13668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id-ID" sz="2400" dirty="0"/>
              <a:t>Membantu Siswa membuat Akun</a:t>
            </a:r>
          </a:p>
          <a:p>
            <a:pPr marL="514350" indent="-514350">
              <a:buAutoNum type="arabicPeriod"/>
            </a:pPr>
            <a:r>
              <a:rPr lang="id-ID" sz="2400" dirty="0"/>
              <a:t>Membantu Siswa yang membutuhkan Bukti Pendukung untuk pendaftaran</a:t>
            </a:r>
          </a:p>
          <a:p>
            <a:pPr marL="514350" indent="-514350">
              <a:buAutoNum type="arabicPeriod"/>
            </a:pPr>
            <a:r>
              <a:rPr lang="id-ID" sz="2400" dirty="0"/>
              <a:t>Membantu Validasi Ulang Data Siswa </a:t>
            </a:r>
          </a:p>
          <a:p>
            <a:pPr marL="514350" indent="-514350">
              <a:buAutoNum type="arabicPeriod"/>
            </a:pPr>
            <a:r>
              <a:rPr lang="id-ID" sz="2400" dirty="0"/>
              <a:t>Membantu Siswa untuk mendaftar dengan pendampingan Orang tua</a:t>
            </a:r>
            <a:endParaRPr lang="en-GB" sz="2400" dirty="0"/>
          </a:p>
        </p:txBody>
      </p:sp>
      <p:sp>
        <p:nvSpPr>
          <p:cNvPr id="21" name="Rectangle 20"/>
          <p:cNvSpPr/>
          <p:nvPr/>
        </p:nvSpPr>
        <p:spPr>
          <a:xfrm>
            <a:off x="1692794" y="5676900"/>
            <a:ext cx="2269606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500" dirty="0"/>
              <a:t>PENDAFTARAN DAN AKUN</a:t>
            </a:r>
            <a:endParaRPr lang="en-GB" sz="2500" dirty="0"/>
          </a:p>
        </p:txBody>
      </p:sp>
      <p:sp>
        <p:nvSpPr>
          <p:cNvPr id="22" name="Rectangle 21"/>
          <p:cNvSpPr/>
          <p:nvPr/>
        </p:nvSpPr>
        <p:spPr>
          <a:xfrm>
            <a:off x="4038600" y="7200254"/>
            <a:ext cx="12573000" cy="13668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400" dirty="0"/>
              <a:t>Membantu Panitia Dinas Jika ada Permasalahan atau complain dari masyarakat untuk dikonsulkan ke panitia Dinas</a:t>
            </a:r>
            <a:endParaRPr lang="en-GB" sz="2400" dirty="0"/>
          </a:p>
        </p:txBody>
      </p:sp>
      <p:sp>
        <p:nvSpPr>
          <p:cNvPr id="23" name="Rectangle 22"/>
          <p:cNvSpPr/>
          <p:nvPr/>
        </p:nvSpPr>
        <p:spPr>
          <a:xfrm>
            <a:off x="1692794" y="7195457"/>
            <a:ext cx="2269606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500" dirty="0"/>
              <a:t>ANALISIS</a:t>
            </a:r>
            <a:endParaRPr lang="en-GB" sz="2500" dirty="0"/>
          </a:p>
        </p:txBody>
      </p:sp>
      <p:sp>
        <p:nvSpPr>
          <p:cNvPr id="24" name="Rectangle 23"/>
          <p:cNvSpPr/>
          <p:nvPr/>
        </p:nvSpPr>
        <p:spPr>
          <a:xfrm>
            <a:off x="4038600" y="8653337"/>
            <a:ext cx="12573000" cy="13668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400" dirty="0"/>
              <a:t>Memantau Hasil Pengumuman</a:t>
            </a:r>
            <a:endParaRPr lang="en-GB" sz="2400" dirty="0"/>
          </a:p>
        </p:txBody>
      </p:sp>
      <p:sp>
        <p:nvSpPr>
          <p:cNvPr id="25" name="Rectangle 24"/>
          <p:cNvSpPr/>
          <p:nvPr/>
        </p:nvSpPr>
        <p:spPr>
          <a:xfrm>
            <a:off x="1692794" y="8648540"/>
            <a:ext cx="2269606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500" dirty="0"/>
              <a:t>PENGUMUMAN</a:t>
            </a:r>
            <a:endParaRPr lang="en-GB" sz="2500" dirty="0"/>
          </a:p>
        </p:txBody>
      </p:sp>
      <p:sp>
        <p:nvSpPr>
          <p:cNvPr id="26" name="Rectangle 25"/>
          <p:cNvSpPr/>
          <p:nvPr/>
        </p:nvSpPr>
        <p:spPr>
          <a:xfrm>
            <a:off x="4038600" y="2095500"/>
            <a:ext cx="12573000" cy="126693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60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TUGAS PANITIA </a:t>
            </a:r>
            <a:r>
              <a:rPr lang="en-US" sz="60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KORWIL</a:t>
            </a:r>
            <a:endParaRPr lang="en-GB" sz="6000" dirty="0">
              <a:ln w="127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76400" y="2080374"/>
            <a:ext cx="2269606" cy="1282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36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TAHAPAN PPDB</a:t>
            </a:r>
            <a:endParaRPr lang="en-GB" sz="3600" dirty="0">
              <a:ln w="127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488544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8"/>
            <a:ext cx="18288000" cy="102818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21123" y="5119"/>
            <a:ext cx="11791667" cy="1431161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en-US" sz="4200" b="1" dirty="0">
                <a:latin typeface="Bookman Old Style" panose="020506040505050202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JALUR PENDAFTARAN </a:t>
            </a:r>
          </a:p>
          <a:p>
            <a:r>
              <a:rPr lang="en-US" sz="4200" b="1" dirty="0">
                <a:latin typeface="Bookman Old Style" panose="02050604050505020204" pitchFamily="18" charset="0"/>
                <a:ea typeface="Bookman Old Style" panose="02050604050505020204" pitchFamily="18" charset="0"/>
                <a:cs typeface="Bookman Old Style" panose="02050604050505020204" pitchFamily="18" charset="0"/>
              </a:rPr>
              <a:t>PENERIMAAN PESERTA DIDIK BARU</a:t>
            </a:r>
            <a:endParaRPr lang="en-US" sz="42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67065830"/>
              </p:ext>
            </p:extLst>
          </p:nvPr>
        </p:nvGraphicFramePr>
        <p:xfrm>
          <a:off x="3223726" y="2095500"/>
          <a:ext cx="13695528" cy="7953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273B9C-97C8-4BEC-BC0B-1176C8F5AA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928028" y="9225372"/>
            <a:ext cx="1095672" cy="1095672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E830ED-5258-4CCC-B0BB-372F3E4861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791" y="9225372"/>
            <a:ext cx="1095672" cy="109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10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1659873" y="-219018"/>
            <a:ext cx="8112943" cy="7119108"/>
          </a:xfrm>
          <a:custGeom>
            <a:avLst/>
            <a:gdLst/>
            <a:ahLst/>
            <a:cxnLst/>
            <a:rect l="l" t="t" r="r" b="b"/>
            <a:pathLst>
              <a:path w="8112943" h="7119108">
                <a:moveTo>
                  <a:pt x="8112943" y="0"/>
                </a:moveTo>
                <a:lnTo>
                  <a:pt x="0" y="0"/>
                </a:lnTo>
                <a:lnTo>
                  <a:pt x="0" y="7119108"/>
                </a:lnTo>
                <a:lnTo>
                  <a:pt x="8112943" y="7119108"/>
                </a:lnTo>
                <a:lnTo>
                  <a:pt x="81129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68475" y="1864887"/>
            <a:ext cx="15013534" cy="8189724"/>
            <a:chOff x="0" y="0"/>
            <a:chExt cx="3954182" cy="21569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4182" cy="2156964"/>
            </a:xfrm>
            <a:custGeom>
              <a:avLst/>
              <a:gdLst/>
              <a:ahLst/>
              <a:cxnLst/>
              <a:rect l="l" t="t" r="r" b="b"/>
              <a:pathLst>
                <a:path w="3954182" h="2156964">
                  <a:moveTo>
                    <a:pt x="26299" y="0"/>
                  </a:moveTo>
                  <a:lnTo>
                    <a:pt x="3927883" y="0"/>
                  </a:lnTo>
                  <a:cubicBezTo>
                    <a:pt x="3942407" y="0"/>
                    <a:pt x="3954182" y="11774"/>
                    <a:pt x="3954182" y="26299"/>
                  </a:cubicBezTo>
                  <a:lnTo>
                    <a:pt x="3954182" y="2130666"/>
                  </a:lnTo>
                  <a:cubicBezTo>
                    <a:pt x="3954182" y="2145190"/>
                    <a:pt x="3942407" y="2156964"/>
                    <a:pt x="3927883" y="2156964"/>
                  </a:cubicBezTo>
                  <a:lnTo>
                    <a:pt x="26299" y="2156964"/>
                  </a:lnTo>
                  <a:cubicBezTo>
                    <a:pt x="11774" y="2156964"/>
                    <a:pt x="0" y="2145190"/>
                    <a:pt x="0" y="2130666"/>
                  </a:cubicBezTo>
                  <a:lnTo>
                    <a:pt x="0" y="26299"/>
                  </a:lnTo>
                  <a:cubicBezTo>
                    <a:pt x="0" y="11774"/>
                    <a:pt x="11774" y="0"/>
                    <a:pt x="26299" y="0"/>
                  </a:cubicBezTo>
                  <a:close/>
                </a:path>
              </a:pathLst>
            </a:custGeom>
            <a:solidFill>
              <a:srgbClr val="348A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954182" cy="2195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11899348" y="3676408"/>
            <a:ext cx="8565323" cy="7783737"/>
          </a:xfrm>
          <a:custGeom>
            <a:avLst/>
            <a:gdLst/>
            <a:ahLst/>
            <a:cxnLst/>
            <a:rect l="l" t="t" r="r" b="b"/>
            <a:pathLst>
              <a:path w="8565323" h="7783737">
                <a:moveTo>
                  <a:pt x="0" y="0"/>
                </a:moveTo>
                <a:lnTo>
                  <a:pt x="8565322" y="0"/>
                </a:lnTo>
                <a:lnTo>
                  <a:pt x="8565322" y="7783737"/>
                </a:lnTo>
                <a:lnTo>
                  <a:pt x="0" y="7783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770032" y="3285615"/>
            <a:ext cx="7066457" cy="8222786"/>
            <a:chOff x="0" y="0"/>
            <a:chExt cx="6985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7593"/>
              <a:ext cx="698500" cy="797613"/>
            </a:xfrm>
            <a:custGeom>
              <a:avLst/>
              <a:gdLst/>
              <a:ahLst/>
              <a:cxnLst/>
              <a:rect l="l" t="t" r="r" b="b"/>
              <a:pathLst>
                <a:path w="698500" h="797613">
                  <a:moveTo>
                    <a:pt x="383430" y="12293"/>
                  </a:moveTo>
                  <a:lnTo>
                    <a:pt x="664320" y="175721"/>
                  </a:lnTo>
                  <a:cubicBezTo>
                    <a:pt x="685482" y="188033"/>
                    <a:pt x="698500" y="210668"/>
                    <a:pt x="698500" y="235151"/>
                  </a:cubicBezTo>
                  <a:lnTo>
                    <a:pt x="698500" y="562463"/>
                  </a:lnTo>
                  <a:cubicBezTo>
                    <a:pt x="698500" y="586946"/>
                    <a:pt x="685482" y="609581"/>
                    <a:pt x="664320" y="621893"/>
                  </a:cubicBezTo>
                  <a:lnTo>
                    <a:pt x="383430" y="785321"/>
                  </a:lnTo>
                  <a:cubicBezTo>
                    <a:pt x="362301" y="797614"/>
                    <a:pt x="336199" y="797614"/>
                    <a:pt x="315070" y="785321"/>
                  </a:cubicBezTo>
                  <a:lnTo>
                    <a:pt x="34180" y="621893"/>
                  </a:lnTo>
                  <a:cubicBezTo>
                    <a:pt x="13018" y="609581"/>
                    <a:pt x="0" y="586946"/>
                    <a:pt x="0" y="562463"/>
                  </a:cubicBezTo>
                  <a:lnTo>
                    <a:pt x="0" y="235151"/>
                  </a:lnTo>
                  <a:cubicBezTo>
                    <a:pt x="0" y="210668"/>
                    <a:pt x="13018" y="188033"/>
                    <a:pt x="34180" y="175721"/>
                  </a:cubicBezTo>
                  <a:lnTo>
                    <a:pt x="315070" y="12293"/>
                  </a:lnTo>
                  <a:cubicBezTo>
                    <a:pt x="336199" y="0"/>
                    <a:pt x="362301" y="0"/>
                    <a:pt x="383430" y="12293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id="9" name="Freeform 9"/>
          <p:cNvSpPr/>
          <p:nvPr/>
        </p:nvSpPr>
        <p:spPr>
          <a:xfrm rot="-5400000">
            <a:off x="10514915" y="-7182"/>
            <a:ext cx="5269227" cy="4788410"/>
          </a:xfrm>
          <a:custGeom>
            <a:avLst/>
            <a:gdLst/>
            <a:ahLst/>
            <a:cxnLst/>
            <a:rect l="l" t="t" r="r" b="b"/>
            <a:pathLst>
              <a:path w="5269227" h="4788410">
                <a:moveTo>
                  <a:pt x="0" y="0"/>
                </a:moveTo>
                <a:lnTo>
                  <a:pt x="5269227" y="0"/>
                </a:lnTo>
                <a:lnTo>
                  <a:pt x="5269227" y="4788410"/>
                </a:lnTo>
                <a:lnTo>
                  <a:pt x="0" y="4788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966650" y="177088"/>
            <a:ext cx="4042174" cy="4703620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6005"/>
              <a:ext cx="698500" cy="800790"/>
            </a:xfrm>
            <a:custGeom>
              <a:avLst/>
              <a:gdLst/>
              <a:ahLst/>
              <a:cxnLst/>
              <a:rect l="l" t="t" r="r" b="b"/>
              <a:pathLst>
                <a:path w="698500" h="800790">
                  <a:moveTo>
                    <a:pt x="376281" y="9722"/>
                  </a:moveTo>
                  <a:lnTo>
                    <a:pt x="671469" y="181468"/>
                  </a:lnTo>
                  <a:cubicBezTo>
                    <a:pt x="688205" y="191205"/>
                    <a:pt x="698500" y="209106"/>
                    <a:pt x="698500" y="228468"/>
                  </a:cubicBezTo>
                  <a:lnTo>
                    <a:pt x="698500" y="572322"/>
                  </a:lnTo>
                  <a:cubicBezTo>
                    <a:pt x="698500" y="591684"/>
                    <a:pt x="688205" y="609585"/>
                    <a:pt x="671469" y="619322"/>
                  </a:cubicBezTo>
                  <a:lnTo>
                    <a:pt x="376281" y="791068"/>
                  </a:lnTo>
                  <a:cubicBezTo>
                    <a:pt x="359571" y="800790"/>
                    <a:pt x="338929" y="800790"/>
                    <a:pt x="322219" y="791068"/>
                  </a:cubicBezTo>
                  <a:lnTo>
                    <a:pt x="27031" y="619322"/>
                  </a:lnTo>
                  <a:cubicBezTo>
                    <a:pt x="10295" y="609585"/>
                    <a:pt x="0" y="591684"/>
                    <a:pt x="0" y="572322"/>
                  </a:cubicBezTo>
                  <a:lnTo>
                    <a:pt x="0" y="228468"/>
                  </a:lnTo>
                  <a:cubicBezTo>
                    <a:pt x="0" y="209106"/>
                    <a:pt x="10295" y="191205"/>
                    <a:pt x="27031" y="181468"/>
                  </a:cubicBezTo>
                  <a:lnTo>
                    <a:pt x="322219" y="9722"/>
                  </a:lnTo>
                  <a:cubicBezTo>
                    <a:pt x="338929" y="0"/>
                    <a:pt x="359571" y="0"/>
                    <a:pt x="376281" y="9722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1273046" y="548684"/>
            <a:ext cx="3405123" cy="3962325"/>
            <a:chOff x="0" y="0"/>
            <a:chExt cx="698500" cy="812800"/>
          </a:xfrm>
        </p:grpSpPr>
        <p:sp>
          <p:nvSpPr>
            <p:cNvPr id="13" name="Freeform 13"/>
            <p:cNvSpPr/>
            <p:nvPr/>
          </p:nvSpPr>
          <p:spPr>
            <a:xfrm rot="-481875">
              <a:off x="-23821" y="7082"/>
              <a:ext cx="746141" cy="798637"/>
            </a:xfrm>
            <a:custGeom>
              <a:avLst/>
              <a:gdLst/>
              <a:ahLst/>
              <a:cxnLst/>
              <a:rect l="l" t="t" r="r" b="b"/>
              <a:pathLst>
                <a:path w="746141" h="798637">
                  <a:moveTo>
                    <a:pt x="446735" y="10202"/>
                  </a:moveTo>
                  <a:lnTo>
                    <a:pt x="730400" y="233608"/>
                  </a:lnTo>
                  <a:cubicBezTo>
                    <a:pt x="740854" y="241841"/>
                    <a:pt x="746142" y="255012"/>
                    <a:pt x="744282" y="268188"/>
                  </a:cubicBezTo>
                  <a:lnTo>
                    <a:pt x="693509" y="628038"/>
                  </a:lnTo>
                  <a:cubicBezTo>
                    <a:pt x="691650" y="641214"/>
                    <a:pt x="682924" y="652408"/>
                    <a:pt x="670601" y="657427"/>
                  </a:cubicBezTo>
                  <a:lnTo>
                    <a:pt x="336197" y="793625"/>
                  </a:lnTo>
                  <a:cubicBezTo>
                    <a:pt x="323892" y="798636"/>
                    <a:pt x="309844" y="796654"/>
                    <a:pt x="299407" y="788434"/>
                  </a:cubicBezTo>
                  <a:lnTo>
                    <a:pt x="15742" y="565028"/>
                  </a:lnTo>
                  <a:cubicBezTo>
                    <a:pt x="5288" y="556795"/>
                    <a:pt x="0" y="543624"/>
                    <a:pt x="1860" y="530448"/>
                  </a:cubicBezTo>
                  <a:lnTo>
                    <a:pt x="52633" y="170598"/>
                  </a:lnTo>
                  <a:cubicBezTo>
                    <a:pt x="54492" y="157422"/>
                    <a:pt x="63218" y="146228"/>
                    <a:pt x="75541" y="141209"/>
                  </a:cubicBezTo>
                  <a:lnTo>
                    <a:pt x="409945" y="5011"/>
                  </a:lnTo>
                  <a:cubicBezTo>
                    <a:pt x="422250" y="0"/>
                    <a:pt x="436298" y="1982"/>
                    <a:pt x="446735" y="10202"/>
                  </a:cubicBezTo>
                  <a:close/>
                </a:path>
              </a:pathLst>
            </a:custGeom>
            <a:blipFill>
              <a:blip r:embed="rId5"/>
              <a:stretch>
                <a:fillRect l="-354" t="-980" r="-68043" b="-4218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616594" y="2857500"/>
            <a:ext cx="15054812" cy="6762616"/>
          </a:xfrm>
          <a:custGeom>
            <a:avLst/>
            <a:gdLst/>
            <a:ahLst/>
            <a:cxnLst/>
            <a:rect l="l" t="t" r="r" b="b"/>
            <a:pathLst>
              <a:path w="15054812" h="7320734">
                <a:moveTo>
                  <a:pt x="0" y="0"/>
                </a:moveTo>
                <a:lnTo>
                  <a:pt x="15054812" y="0"/>
                </a:lnTo>
                <a:lnTo>
                  <a:pt x="15054812" y="7320735"/>
                </a:lnTo>
                <a:lnTo>
                  <a:pt x="0" y="732073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15" name="TextBox 15"/>
          <p:cNvSpPr txBox="1"/>
          <p:nvPr/>
        </p:nvSpPr>
        <p:spPr>
          <a:xfrm>
            <a:off x="1028700" y="643934"/>
            <a:ext cx="10466893" cy="122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4"/>
              </a:lnSpc>
            </a:pPr>
            <a:r>
              <a:rPr lang="en-US" sz="8661" spc="-216" dirty="0">
                <a:solidFill>
                  <a:srgbClr val="112D4E"/>
                </a:solidFill>
                <a:latin typeface="Barlow Bold"/>
              </a:rPr>
              <a:t>TUGAS PANITIA S</a:t>
            </a:r>
            <a:r>
              <a:rPr lang="id-ID" sz="8661" spc="-216" dirty="0">
                <a:solidFill>
                  <a:srgbClr val="112D4E"/>
                </a:solidFill>
                <a:latin typeface="Barlow Bold"/>
              </a:rPr>
              <a:t>MP</a:t>
            </a:r>
            <a:endParaRPr lang="en-US" sz="8661" spc="-216" dirty="0">
              <a:solidFill>
                <a:srgbClr val="112D4E"/>
              </a:solidFill>
              <a:latin typeface="Barlow Bold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38600" y="3467100"/>
            <a:ext cx="12573000" cy="15545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id-ID" sz="2400" dirty="0"/>
              <a:t>Menyiapkan Ruangan dan Fasilitas dan SDM untuk PPDB</a:t>
            </a:r>
          </a:p>
          <a:p>
            <a:pPr marL="514350" indent="-514350">
              <a:buAutoNum type="arabicPeriod"/>
            </a:pPr>
            <a:r>
              <a:rPr lang="id-ID" sz="2400" dirty="0"/>
              <a:t>Me</a:t>
            </a:r>
            <a:r>
              <a:rPr lang="en-US" sz="2400" dirty="0" err="1"/>
              <a:t>nampilkan</a:t>
            </a:r>
            <a:r>
              <a:rPr lang="id-ID" sz="2400" dirty="0"/>
              <a:t> Pengumuman PPDB yang memuat kuota tiap jalur di sekolah masing-masing</a:t>
            </a:r>
          </a:p>
          <a:p>
            <a:pPr marL="514350" indent="-514350">
              <a:buAutoNum type="arabicPeriod"/>
            </a:pPr>
            <a:r>
              <a:rPr lang="en-US" sz="2400" dirty="0" err="1"/>
              <a:t>Menyampaikan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PPDB </a:t>
            </a:r>
            <a:r>
              <a:rPr lang="en-US" sz="2400" dirty="0" err="1"/>
              <a:t>Tahun</a:t>
            </a:r>
            <a:r>
              <a:rPr lang="en-US" sz="2400" dirty="0"/>
              <a:t> </a:t>
            </a:r>
            <a:r>
              <a:rPr lang="en-US" sz="2400" dirty="0" err="1"/>
              <a:t>Ajaran</a:t>
            </a:r>
            <a:r>
              <a:rPr lang="en-US" sz="2400" dirty="0"/>
              <a:t> 2024/2025</a:t>
            </a:r>
            <a:r>
              <a:rPr lang="id-ID" sz="2400" dirty="0"/>
              <a:t>  ke masyarakat</a:t>
            </a:r>
            <a:r>
              <a:rPr lang="en-US" sz="2400" dirty="0"/>
              <a:t>.</a:t>
            </a:r>
            <a:endParaRPr lang="en-GB" sz="2400" dirty="0"/>
          </a:p>
        </p:txBody>
      </p:sp>
      <p:sp>
        <p:nvSpPr>
          <p:cNvPr id="17" name="Rectangle 16"/>
          <p:cNvSpPr/>
          <p:nvPr/>
        </p:nvSpPr>
        <p:spPr>
          <a:xfrm>
            <a:off x="1676400" y="3451974"/>
            <a:ext cx="2269606" cy="1569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3200" dirty="0"/>
              <a:t>PERSIAPAN</a:t>
            </a:r>
            <a:endParaRPr lang="en-GB" sz="3200" dirty="0"/>
          </a:p>
        </p:txBody>
      </p:sp>
      <p:sp>
        <p:nvSpPr>
          <p:cNvPr id="20" name="Rectangle 19"/>
          <p:cNvSpPr/>
          <p:nvPr/>
        </p:nvSpPr>
        <p:spPr>
          <a:xfrm>
            <a:off x="4038600" y="5143500"/>
            <a:ext cx="12573000" cy="22535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id-ID" sz="2400" dirty="0"/>
              <a:t>Menerima pendaftaran secara online</a:t>
            </a:r>
          </a:p>
          <a:p>
            <a:pPr marL="514350" indent="-514350">
              <a:buAutoNum type="arabicPeriod"/>
            </a:pPr>
            <a:r>
              <a:rPr lang="id-ID" sz="2400" dirty="0"/>
              <a:t>Meverifikasi dan memvalidasi data siswa</a:t>
            </a:r>
          </a:p>
          <a:p>
            <a:pPr marL="514350" indent="-514350">
              <a:buAutoNum type="arabicPeriod"/>
            </a:pPr>
            <a:r>
              <a:rPr lang="id-ID" sz="2400" dirty="0"/>
              <a:t>Membantu siswa untuk mendaftar dengan pendampingan orang tua</a:t>
            </a:r>
          </a:p>
          <a:p>
            <a:pPr marL="514350" indent="-514350">
              <a:buAutoNum type="arabicPeriod"/>
            </a:pPr>
            <a:r>
              <a:rPr lang="id-ID" sz="2400" dirty="0"/>
              <a:t>Mengumumkan Jurnal pendaftar setiap hari di sekolah</a:t>
            </a:r>
            <a:endParaRPr lang="en-GB" sz="2400" dirty="0"/>
          </a:p>
        </p:txBody>
      </p:sp>
      <p:sp>
        <p:nvSpPr>
          <p:cNvPr id="21" name="Rectangle 20"/>
          <p:cNvSpPr/>
          <p:nvPr/>
        </p:nvSpPr>
        <p:spPr>
          <a:xfrm>
            <a:off x="1707308" y="5143500"/>
            <a:ext cx="2269606" cy="22535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500" dirty="0"/>
              <a:t>PENDAFTARAN DAN AKUN</a:t>
            </a:r>
            <a:endParaRPr lang="en-GB" sz="2500" dirty="0"/>
          </a:p>
        </p:txBody>
      </p:sp>
      <p:sp>
        <p:nvSpPr>
          <p:cNvPr id="22" name="Rectangle 21"/>
          <p:cNvSpPr/>
          <p:nvPr/>
        </p:nvSpPr>
        <p:spPr>
          <a:xfrm>
            <a:off x="4038600" y="7568276"/>
            <a:ext cx="12573000" cy="9987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400" dirty="0"/>
              <a:t>Membantu Panitia Dinas Jika ada Permasalahan atau complain dari masyarakat untuk dikonsulkan ke panitia Dinas</a:t>
            </a:r>
            <a:endParaRPr lang="en-GB" sz="2400" dirty="0"/>
          </a:p>
        </p:txBody>
      </p:sp>
      <p:sp>
        <p:nvSpPr>
          <p:cNvPr id="23" name="Rectangle 22"/>
          <p:cNvSpPr/>
          <p:nvPr/>
        </p:nvSpPr>
        <p:spPr>
          <a:xfrm>
            <a:off x="1692794" y="7568275"/>
            <a:ext cx="2269606" cy="9987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500" dirty="0"/>
              <a:t>ANALISIS</a:t>
            </a:r>
            <a:endParaRPr lang="en-GB" sz="2500" dirty="0"/>
          </a:p>
        </p:txBody>
      </p:sp>
      <p:sp>
        <p:nvSpPr>
          <p:cNvPr id="24" name="Rectangle 23"/>
          <p:cNvSpPr/>
          <p:nvPr/>
        </p:nvSpPr>
        <p:spPr>
          <a:xfrm>
            <a:off x="4038600" y="8653337"/>
            <a:ext cx="12573000" cy="13668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400" dirty="0"/>
              <a:t>Rapat Dewan guru sebelum dilaksanakan pengumuman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Daftar</a:t>
            </a:r>
            <a:r>
              <a:rPr lang="en-US" sz="2400" dirty="0"/>
              <a:t> </a:t>
            </a:r>
            <a:r>
              <a:rPr lang="en-US" sz="2400" dirty="0" err="1"/>
              <a:t>Ulang</a:t>
            </a:r>
            <a:endParaRPr lang="en-GB" sz="2400" dirty="0"/>
          </a:p>
        </p:txBody>
      </p:sp>
      <p:sp>
        <p:nvSpPr>
          <p:cNvPr id="25" name="Rectangle 24"/>
          <p:cNvSpPr/>
          <p:nvPr/>
        </p:nvSpPr>
        <p:spPr>
          <a:xfrm>
            <a:off x="1692794" y="8648540"/>
            <a:ext cx="2253212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500" dirty="0"/>
              <a:t>PENGUMUMAN </a:t>
            </a:r>
          </a:p>
          <a:p>
            <a:r>
              <a:rPr lang="id-ID" sz="2500" dirty="0"/>
              <a:t>DAN DAFTAR</a:t>
            </a:r>
            <a:r>
              <a:rPr lang="en-US" sz="2500" dirty="0"/>
              <a:t> ULANG</a:t>
            </a:r>
            <a:endParaRPr lang="en-GB" sz="2500" dirty="0"/>
          </a:p>
        </p:txBody>
      </p:sp>
      <p:sp>
        <p:nvSpPr>
          <p:cNvPr id="26" name="Rectangle 25"/>
          <p:cNvSpPr/>
          <p:nvPr/>
        </p:nvSpPr>
        <p:spPr>
          <a:xfrm>
            <a:off x="4038600" y="2095500"/>
            <a:ext cx="12573000" cy="126693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60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TUGAS PANITIA SEKOLAH (SMP)</a:t>
            </a:r>
            <a:endParaRPr lang="en-GB" sz="6000" dirty="0">
              <a:ln w="127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76400" y="2080374"/>
            <a:ext cx="2269606" cy="1282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36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TAHAPAN PPDB</a:t>
            </a:r>
            <a:endParaRPr lang="en-GB" sz="3600" dirty="0">
              <a:ln w="127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336726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1659873" y="-219018"/>
            <a:ext cx="8112943" cy="7119108"/>
          </a:xfrm>
          <a:custGeom>
            <a:avLst/>
            <a:gdLst/>
            <a:ahLst/>
            <a:cxnLst/>
            <a:rect l="l" t="t" r="r" b="b"/>
            <a:pathLst>
              <a:path w="8112943" h="7119108">
                <a:moveTo>
                  <a:pt x="8112943" y="0"/>
                </a:moveTo>
                <a:lnTo>
                  <a:pt x="0" y="0"/>
                </a:lnTo>
                <a:lnTo>
                  <a:pt x="0" y="7119108"/>
                </a:lnTo>
                <a:lnTo>
                  <a:pt x="8112943" y="7119108"/>
                </a:lnTo>
                <a:lnTo>
                  <a:pt x="81129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68475" y="1864887"/>
            <a:ext cx="15013534" cy="8189724"/>
            <a:chOff x="0" y="0"/>
            <a:chExt cx="3954182" cy="21569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4182" cy="2156964"/>
            </a:xfrm>
            <a:custGeom>
              <a:avLst/>
              <a:gdLst/>
              <a:ahLst/>
              <a:cxnLst/>
              <a:rect l="l" t="t" r="r" b="b"/>
              <a:pathLst>
                <a:path w="3954182" h="2156964">
                  <a:moveTo>
                    <a:pt x="26299" y="0"/>
                  </a:moveTo>
                  <a:lnTo>
                    <a:pt x="3927883" y="0"/>
                  </a:lnTo>
                  <a:cubicBezTo>
                    <a:pt x="3942407" y="0"/>
                    <a:pt x="3954182" y="11774"/>
                    <a:pt x="3954182" y="26299"/>
                  </a:cubicBezTo>
                  <a:lnTo>
                    <a:pt x="3954182" y="2130666"/>
                  </a:lnTo>
                  <a:cubicBezTo>
                    <a:pt x="3954182" y="2145190"/>
                    <a:pt x="3942407" y="2156964"/>
                    <a:pt x="3927883" y="2156964"/>
                  </a:cubicBezTo>
                  <a:lnTo>
                    <a:pt x="26299" y="2156964"/>
                  </a:lnTo>
                  <a:cubicBezTo>
                    <a:pt x="11774" y="2156964"/>
                    <a:pt x="0" y="2145190"/>
                    <a:pt x="0" y="2130666"/>
                  </a:cubicBezTo>
                  <a:lnTo>
                    <a:pt x="0" y="26299"/>
                  </a:lnTo>
                  <a:cubicBezTo>
                    <a:pt x="0" y="11774"/>
                    <a:pt x="11774" y="0"/>
                    <a:pt x="26299" y="0"/>
                  </a:cubicBezTo>
                  <a:close/>
                </a:path>
              </a:pathLst>
            </a:custGeom>
            <a:solidFill>
              <a:srgbClr val="348A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954182" cy="2195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0514915" y="-7182"/>
            <a:ext cx="5269227" cy="4788410"/>
          </a:xfrm>
          <a:custGeom>
            <a:avLst/>
            <a:gdLst/>
            <a:ahLst/>
            <a:cxnLst/>
            <a:rect l="l" t="t" r="r" b="b"/>
            <a:pathLst>
              <a:path w="5269227" h="4788410">
                <a:moveTo>
                  <a:pt x="0" y="0"/>
                </a:moveTo>
                <a:lnTo>
                  <a:pt x="5269227" y="0"/>
                </a:lnTo>
                <a:lnTo>
                  <a:pt x="5269227" y="4788410"/>
                </a:lnTo>
                <a:lnTo>
                  <a:pt x="0" y="4788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966650" y="177088"/>
            <a:ext cx="4042174" cy="4703620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6005"/>
              <a:ext cx="698500" cy="800790"/>
            </a:xfrm>
            <a:custGeom>
              <a:avLst/>
              <a:gdLst/>
              <a:ahLst/>
              <a:cxnLst/>
              <a:rect l="l" t="t" r="r" b="b"/>
              <a:pathLst>
                <a:path w="698500" h="800790">
                  <a:moveTo>
                    <a:pt x="376281" y="9722"/>
                  </a:moveTo>
                  <a:lnTo>
                    <a:pt x="671469" y="181468"/>
                  </a:lnTo>
                  <a:cubicBezTo>
                    <a:pt x="688205" y="191205"/>
                    <a:pt x="698500" y="209106"/>
                    <a:pt x="698500" y="228468"/>
                  </a:cubicBezTo>
                  <a:lnTo>
                    <a:pt x="698500" y="572322"/>
                  </a:lnTo>
                  <a:cubicBezTo>
                    <a:pt x="698500" y="591684"/>
                    <a:pt x="688205" y="609585"/>
                    <a:pt x="671469" y="619322"/>
                  </a:cubicBezTo>
                  <a:lnTo>
                    <a:pt x="376281" y="791068"/>
                  </a:lnTo>
                  <a:cubicBezTo>
                    <a:pt x="359571" y="800790"/>
                    <a:pt x="338929" y="800790"/>
                    <a:pt x="322219" y="791068"/>
                  </a:cubicBezTo>
                  <a:lnTo>
                    <a:pt x="27031" y="619322"/>
                  </a:lnTo>
                  <a:cubicBezTo>
                    <a:pt x="10295" y="609585"/>
                    <a:pt x="0" y="591684"/>
                    <a:pt x="0" y="572322"/>
                  </a:cubicBezTo>
                  <a:lnTo>
                    <a:pt x="0" y="228468"/>
                  </a:lnTo>
                  <a:cubicBezTo>
                    <a:pt x="0" y="209106"/>
                    <a:pt x="10295" y="191205"/>
                    <a:pt x="27031" y="181468"/>
                  </a:cubicBezTo>
                  <a:lnTo>
                    <a:pt x="322219" y="9722"/>
                  </a:lnTo>
                  <a:cubicBezTo>
                    <a:pt x="338929" y="0"/>
                    <a:pt x="359571" y="0"/>
                    <a:pt x="376281" y="9722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1273046" y="548684"/>
            <a:ext cx="3405123" cy="3962325"/>
            <a:chOff x="0" y="0"/>
            <a:chExt cx="698500" cy="812800"/>
          </a:xfrm>
        </p:grpSpPr>
        <p:sp>
          <p:nvSpPr>
            <p:cNvPr id="13" name="Freeform 13"/>
            <p:cNvSpPr/>
            <p:nvPr/>
          </p:nvSpPr>
          <p:spPr>
            <a:xfrm rot="-481875">
              <a:off x="-23821" y="7082"/>
              <a:ext cx="746141" cy="798637"/>
            </a:xfrm>
            <a:custGeom>
              <a:avLst/>
              <a:gdLst/>
              <a:ahLst/>
              <a:cxnLst/>
              <a:rect l="l" t="t" r="r" b="b"/>
              <a:pathLst>
                <a:path w="746141" h="798637">
                  <a:moveTo>
                    <a:pt x="446735" y="10202"/>
                  </a:moveTo>
                  <a:lnTo>
                    <a:pt x="730400" y="233608"/>
                  </a:lnTo>
                  <a:cubicBezTo>
                    <a:pt x="740854" y="241841"/>
                    <a:pt x="746142" y="255012"/>
                    <a:pt x="744282" y="268188"/>
                  </a:cubicBezTo>
                  <a:lnTo>
                    <a:pt x="693509" y="628038"/>
                  </a:lnTo>
                  <a:cubicBezTo>
                    <a:pt x="691650" y="641214"/>
                    <a:pt x="682924" y="652408"/>
                    <a:pt x="670601" y="657427"/>
                  </a:cubicBezTo>
                  <a:lnTo>
                    <a:pt x="336197" y="793625"/>
                  </a:lnTo>
                  <a:cubicBezTo>
                    <a:pt x="323892" y="798636"/>
                    <a:pt x="309844" y="796654"/>
                    <a:pt x="299407" y="788434"/>
                  </a:cubicBezTo>
                  <a:lnTo>
                    <a:pt x="15742" y="565028"/>
                  </a:lnTo>
                  <a:cubicBezTo>
                    <a:pt x="5288" y="556795"/>
                    <a:pt x="0" y="543624"/>
                    <a:pt x="1860" y="530448"/>
                  </a:cubicBezTo>
                  <a:lnTo>
                    <a:pt x="52633" y="170598"/>
                  </a:lnTo>
                  <a:cubicBezTo>
                    <a:pt x="54492" y="157422"/>
                    <a:pt x="63218" y="146228"/>
                    <a:pt x="75541" y="141209"/>
                  </a:cubicBezTo>
                  <a:lnTo>
                    <a:pt x="409945" y="5011"/>
                  </a:lnTo>
                  <a:cubicBezTo>
                    <a:pt x="422250" y="0"/>
                    <a:pt x="436298" y="1982"/>
                    <a:pt x="446735" y="10202"/>
                  </a:cubicBezTo>
                  <a:close/>
                </a:path>
              </a:pathLst>
            </a:custGeom>
            <a:blipFill>
              <a:blip r:embed="rId5"/>
              <a:stretch>
                <a:fillRect l="-354" t="-980" r="-68043" b="-4218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38100" y="-14168"/>
            <a:ext cx="12845446" cy="1316203"/>
          </a:xfrm>
          <a:custGeom>
            <a:avLst/>
            <a:gdLst/>
            <a:ahLst/>
            <a:cxnLst/>
            <a:rect l="l" t="t" r="r" b="b"/>
            <a:pathLst>
              <a:path w="12845446" h="1316203">
                <a:moveTo>
                  <a:pt x="0" y="0"/>
                </a:moveTo>
                <a:lnTo>
                  <a:pt x="12845446" y="0"/>
                </a:lnTo>
                <a:lnTo>
                  <a:pt x="12845446" y="1316203"/>
                </a:lnTo>
                <a:lnTo>
                  <a:pt x="0" y="13162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12652" b="-95990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14400" y="-495300"/>
            <a:ext cx="1246579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54"/>
              </a:lnSpc>
            </a:pPr>
            <a:r>
              <a:rPr lang="id-ID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JADWAL  PELAKSANAAN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PPDB</a:t>
            </a:r>
            <a:r>
              <a:rPr lang="id-ID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TK, SD dan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d-ID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SMP</a:t>
            </a:r>
            <a:endParaRPr lang="en-US" sz="4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4B81166-491C-82F1-891E-AF98B45BF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236109"/>
              </p:ext>
            </p:extLst>
          </p:nvPr>
        </p:nvGraphicFramePr>
        <p:xfrm>
          <a:off x="152400" y="637383"/>
          <a:ext cx="17754601" cy="9661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1456702525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4200578994"/>
                    </a:ext>
                  </a:extLst>
                </a:gridCol>
                <a:gridCol w="7924800">
                  <a:extLst>
                    <a:ext uri="{9D8B030D-6E8A-4147-A177-3AD203B41FA5}">
                      <a16:colId xmlns:a16="http://schemas.microsoft.com/office/drawing/2014/main" val="1935460937"/>
                    </a:ext>
                  </a:extLst>
                </a:gridCol>
                <a:gridCol w="2673919">
                  <a:extLst>
                    <a:ext uri="{9D8B030D-6E8A-4147-A177-3AD203B41FA5}">
                      <a16:colId xmlns:a16="http://schemas.microsoft.com/office/drawing/2014/main" val="661111035"/>
                    </a:ext>
                  </a:extLst>
                </a:gridCol>
                <a:gridCol w="2660082">
                  <a:extLst>
                    <a:ext uri="{9D8B030D-6E8A-4147-A177-3AD203B41FA5}">
                      <a16:colId xmlns:a16="http://schemas.microsoft.com/office/drawing/2014/main" val="24562027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 dirty="0">
                          <a:effectLst/>
                        </a:rPr>
                        <a:t>NO</a:t>
                      </a:r>
                      <a:endParaRPr lang="en-US" sz="2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 dirty="0">
                          <a:effectLst/>
                        </a:rPr>
                        <a:t>TANGGAL</a:t>
                      </a:r>
                      <a:endParaRPr lang="en-US" sz="2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>
                          <a:effectLst/>
                        </a:rPr>
                        <a:t>URAIAN KEGIATAN</a:t>
                      </a:r>
                      <a:endParaRPr lang="en-US" sz="26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JANGKA WAKTU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>
                          <a:effectLst/>
                        </a:rPr>
                        <a:t>PELAKSANA</a:t>
                      </a:r>
                      <a:endParaRPr lang="en-US" sz="26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1693261869"/>
                  </a:ext>
                </a:extLst>
              </a:tr>
              <a:tr h="5024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>
                          <a:effectLst/>
                        </a:rPr>
                        <a:t>1</a:t>
                      </a:r>
                      <a:endParaRPr lang="en-US" sz="26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20 </a:t>
                      </a:r>
                      <a:r>
                        <a:rPr lang="en-US" sz="2400" b="1" kern="0" dirty="0" err="1">
                          <a:effectLst/>
                        </a:rPr>
                        <a:t>Maret</a:t>
                      </a:r>
                      <a:r>
                        <a:rPr lang="en-US" sz="2400" b="1" kern="0" dirty="0">
                          <a:effectLst/>
                        </a:rPr>
                        <a:t> 2024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</a:rPr>
                        <a:t>Sosialisasi</a:t>
                      </a:r>
                      <a:r>
                        <a:rPr lang="en-US" sz="2400" b="1" kern="0" dirty="0">
                          <a:effectLst/>
                        </a:rPr>
                        <a:t> Update </a:t>
                      </a:r>
                      <a:r>
                        <a:rPr lang="en-US" sz="2400" b="1" kern="0" dirty="0" err="1">
                          <a:effectLst/>
                        </a:rPr>
                        <a:t>Zonasi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melalui</a:t>
                      </a:r>
                      <a:r>
                        <a:rPr lang="en-US" sz="2400" b="1" kern="0" dirty="0">
                          <a:effectLst/>
                        </a:rPr>
                        <a:t> system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effectLst/>
                        </a:rPr>
                        <a:t>2 jam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effectLst/>
                        </a:rPr>
                        <a:t>Dinas, UNS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1790722320"/>
                  </a:ext>
                </a:extLst>
              </a:tr>
              <a:tr h="5024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>
                          <a:effectLst/>
                        </a:rPr>
                        <a:t>2</a:t>
                      </a:r>
                      <a:endParaRPr lang="en-US" sz="26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25-30 </a:t>
                      </a:r>
                      <a:r>
                        <a:rPr lang="en-US" sz="2400" b="1" kern="0" dirty="0" err="1">
                          <a:effectLst/>
                        </a:rPr>
                        <a:t>Maret</a:t>
                      </a:r>
                      <a:r>
                        <a:rPr lang="en-US" sz="2400" b="1" kern="0" dirty="0">
                          <a:effectLst/>
                        </a:rPr>
                        <a:t> 2024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Update data </a:t>
                      </a:r>
                      <a:r>
                        <a:rPr lang="en-US" sz="2400" b="1" kern="0" dirty="0" err="1">
                          <a:effectLst/>
                        </a:rPr>
                        <a:t>Zonasi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melalui</a:t>
                      </a:r>
                      <a:r>
                        <a:rPr lang="en-US" sz="2400" b="1" kern="0" dirty="0">
                          <a:effectLst/>
                        </a:rPr>
                        <a:t> system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effectLst/>
                        </a:rPr>
                        <a:t>6 hari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effectLst/>
                        </a:rPr>
                        <a:t>Satpen, UNS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1946444098"/>
                  </a:ext>
                </a:extLst>
              </a:tr>
              <a:tr h="8929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 dirty="0">
                          <a:effectLst/>
                        </a:rPr>
                        <a:t>3</a:t>
                      </a:r>
                      <a:endParaRPr lang="en-US" sz="2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1-5 April 2024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</a:rPr>
                        <a:t>Penyelesaian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administrasi</a:t>
                      </a:r>
                      <a:r>
                        <a:rPr lang="en-US" sz="2400" b="1" kern="0" dirty="0">
                          <a:effectLst/>
                        </a:rPr>
                        <a:t> (</a:t>
                      </a:r>
                      <a:r>
                        <a:rPr lang="en-US" sz="2400" b="1" kern="0" dirty="0" err="1">
                          <a:effectLst/>
                        </a:rPr>
                        <a:t>Berita</a:t>
                      </a:r>
                      <a:r>
                        <a:rPr lang="en-US" sz="2400" b="1" kern="0" dirty="0">
                          <a:effectLst/>
                        </a:rPr>
                        <a:t> Acara) </a:t>
                      </a:r>
                      <a:r>
                        <a:rPr lang="en-US" sz="2400" b="1" kern="0" dirty="0" err="1">
                          <a:effectLst/>
                        </a:rPr>
                        <a:t>Usulan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Zonasi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effectLst/>
                        </a:rPr>
                        <a:t>5 hari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effectLst/>
                        </a:rPr>
                        <a:t>Satpen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539031186"/>
                  </a:ext>
                </a:extLst>
              </a:tr>
              <a:tr h="5024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>
                          <a:effectLst/>
                        </a:rPr>
                        <a:t>4</a:t>
                      </a:r>
                      <a:endParaRPr lang="en-US" sz="26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16-19 April 2024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</a:rPr>
                        <a:t>Penyelesaian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Juknis</a:t>
                      </a:r>
                      <a:r>
                        <a:rPr lang="en-US" sz="2400" b="1" kern="0" dirty="0">
                          <a:effectLst/>
                        </a:rPr>
                        <a:t>/</a:t>
                      </a:r>
                      <a:r>
                        <a:rPr lang="en-US" sz="2400" b="1" kern="0" dirty="0" err="1">
                          <a:effectLst/>
                        </a:rPr>
                        <a:t>Juklak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effectLst/>
                        </a:rPr>
                        <a:t>4 hari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effectLst/>
                        </a:rPr>
                        <a:t>Dinas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2385416684"/>
                  </a:ext>
                </a:extLst>
              </a:tr>
              <a:tr h="5024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 dirty="0">
                          <a:effectLst/>
                        </a:rPr>
                        <a:t>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22 April 2024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en-US" sz="2400" b="1" kern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Juni</a:t>
                      </a: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-3 </a:t>
                      </a:r>
                      <a:r>
                        <a:rPr lang="en-US" sz="2400" b="1" kern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Juli</a:t>
                      </a: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2024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</a:rPr>
                        <a:t>Penetapan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Panitia</a:t>
                      </a:r>
                      <a:r>
                        <a:rPr lang="en-US" sz="2400" b="1" kern="0" dirty="0">
                          <a:effectLst/>
                        </a:rPr>
                        <a:t> PPDB </a:t>
                      </a:r>
                      <a:r>
                        <a:rPr lang="en-US" sz="2400" b="1" kern="0" dirty="0" err="1">
                          <a:effectLst/>
                        </a:rPr>
                        <a:t>Kab</a:t>
                      </a:r>
                      <a:r>
                        <a:rPr lang="en-US" sz="2400" b="1" kern="0" dirty="0">
                          <a:effectLst/>
                        </a:rPr>
                        <a:t>. </a:t>
                      </a:r>
                      <a:r>
                        <a:rPr lang="en-US" sz="2400" b="1" kern="0" dirty="0" err="1">
                          <a:effectLst/>
                        </a:rPr>
                        <a:t>Karanganyar</a:t>
                      </a:r>
                      <a:endParaRPr lang="en-US" sz="2400" b="1" kern="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Permohonan</a:t>
                      </a: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Suket</a:t>
                      </a: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</a:t>
                      </a: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Disdukcapil</a:t>
                      </a: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dan </a:t>
                      </a:r>
                      <a:r>
                        <a:rPr lang="en-US" sz="2400" b="1" kern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Dinsos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1 </a:t>
                      </a:r>
                      <a:r>
                        <a:rPr lang="en-US" sz="2400" b="1" kern="0" dirty="0" err="1">
                          <a:effectLst/>
                        </a:rPr>
                        <a:t>hari</a:t>
                      </a:r>
                      <a:endParaRPr lang="en-US" sz="2400" b="1" kern="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h</a:t>
                      </a:r>
                      <a:r>
                        <a:rPr lang="en-US" sz="2400" b="1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ari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</a:rPr>
                        <a:t>Dinas</a:t>
                      </a:r>
                      <a:endParaRPr lang="en-US" sz="2400" b="1" kern="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Dinas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3182734356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2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29 Mei – 28 </a:t>
                      </a:r>
                      <a:r>
                        <a:rPr lang="en-US" sz="2400" b="1" kern="0" dirty="0" err="1">
                          <a:effectLst/>
                        </a:rPr>
                        <a:t>Juni</a:t>
                      </a:r>
                      <a:r>
                        <a:rPr lang="en-US" sz="2400" b="1" kern="0" dirty="0">
                          <a:effectLst/>
                        </a:rPr>
                        <a:t> 2024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</a:rPr>
                        <a:t>Sosialisasi</a:t>
                      </a:r>
                      <a:r>
                        <a:rPr lang="en-US" sz="2400" b="1" kern="0" dirty="0">
                          <a:effectLst/>
                        </a:rPr>
                        <a:t> PPDB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30 </a:t>
                      </a:r>
                      <a:r>
                        <a:rPr lang="en-US" sz="2400" b="1" kern="0" dirty="0" err="1">
                          <a:effectLst/>
                        </a:rPr>
                        <a:t>hari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</a:rPr>
                        <a:t>Panitia</a:t>
                      </a:r>
                      <a:r>
                        <a:rPr lang="en-US" sz="2400" b="1" kern="0" dirty="0">
                          <a:effectLst/>
                        </a:rPr>
                        <a:t>, UNS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1635275904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>
                          <a:effectLst/>
                        </a:rPr>
                        <a:t> </a:t>
                      </a:r>
                      <a:endParaRPr lang="en-US" sz="26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 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</a:rPr>
                        <a:t>Rapat-rapat</a:t>
                      </a:r>
                      <a:r>
                        <a:rPr lang="en-US" sz="2400" b="1" kern="0" dirty="0">
                          <a:effectLst/>
                        </a:rPr>
                        <a:t> dan </a:t>
                      </a:r>
                      <a:r>
                        <a:rPr lang="en-US" sz="2400" b="1" kern="0" dirty="0" err="1">
                          <a:effectLst/>
                        </a:rPr>
                        <a:t>persiapan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b="1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effectLst/>
                        </a:rPr>
                        <a:t>Panitia, UNS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2725346756"/>
                  </a:ext>
                </a:extLst>
              </a:tr>
              <a:tr h="7256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2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11 </a:t>
                      </a:r>
                      <a:r>
                        <a:rPr lang="en-US" sz="2400" b="1" kern="0" dirty="0" err="1">
                          <a:effectLst/>
                        </a:rPr>
                        <a:t>Juni</a:t>
                      </a:r>
                      <a:r>
                        <a:rPr lang="en-US" sz="2400" b="1" kern="0" dirty="0">
                          <a:effectLst/>
                        </a:rPr>
                        <a:t> 2024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</a:rPr>
                        <a:t>Pengumuman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Pelaksanaan</a:t>
                      </a:r>
                      <a:r>
                        <a:rPr lang="en-US" sz="2400" b="1" kern="0" dirty="0">
                          <a:effectLst/>
                        </a:rPr>
                        <a:t> PPDB </a:t>
                      </a:r>
                      <a:r>
                        <a:rPr lang="en-US" sz="2400" b="1" kern="0" dirty="0" err="1">
                          <a:effectLst/>
                        </a:rPr>
                        <a:t>dan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Pemasangan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Spanduk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1 </a:t>
                      </a:r>
                      <a:r>
                        <a:rPr lang="en-US" sz="2400" b="1" kern="0" dirty="0" err="1">
                          <a:effectLst/>
                        </a:rPr>
                        <a:t>hari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</a:rPr>
                        <a:t>Panitia</a:t>
                      </a:r>
                      <a:r>
                        <a:rPr lang="en-US" sz="2400" b="1" kern="0" dirty="0">
                          <a:effectLst/>
                        </a:rPr>
                        <a:t>, </a:t>
                      </a:r>
                      <a:r>
                        <a:rPr lang="en-US" sz="2400" b="1" kern="0" dirty="0" err="1">
                          <a:effectLst/>
                        </a:rPr>
                        <a:t>Dinas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2988731285"/>
                  </a:ext>
                </a:extLst>
              </a:tr>
              <a:tr h="417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2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18 - 21 </a:t>
                      </a:r>
                      <a:r>
                        <a:rPr lang="en-US" sz="2400" b="1" kern="0" dirty="0" err="1">
                          <a:effectLst/>
                        </a:rPr>
                        <a:t>Juni</a:t>
                      </a:r>
                      <a:r>
                        <a:rPr lang="en-US" sz="2400" b="1" kern="0" dirty="0">
                          <a:effectLst/>
                        </a:rPr>
                        <a:t> 2024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</a:rPr>
                        <a:t>Pengajuan</a:t>
                      </a:r>
                      <a:r>
                        <a:rPr lang="en-US" sz="2400" b="1" kern="0" dirty="0">
                          <a:effectLst/>
                        </a:rPr>
                        <a:t> &amp; Upload </a:t>
                      </a:r>
                      <a:r>
                        <a:rPr lang="en-US" sz="2400" b="1" kern="0" dirty="0" err="1">
                          <a:effectLst/>
                        </a:rPr>
                        <a:t>tambahan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nilai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Prestasi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4 </a:t>
                      </a:r>
                      <a:r>
                        <a:rPr lang="en-US" sz="2400" b="1" kern="0" dirty="0" err="1">
                          <a:effectLst/>
                        </a:rPr>
                        <a:t>hari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effectLst/>
                        </a:rPr>
                        <a:t>CPD, Panitia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4989966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 dirty="0"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2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24 </a:t>
                      </a:r>
                      <a:r>
                        <a:rPr lang="en-US" sz="2400" b="1" kern="0" dirty="0" err="1">
                          <a:effectLst/>
                        </a:rPr>
                        <a:t>Juni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s.d</a:t>
                      </a:r>
                      <a:r>
                        <a:rPr lang="en-US" sz="2400" b="1" kern="0" dirty="0">
                          <a:effectLst/>
                        </a:rPr>
                        <a:t> 9 Juli 2024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</a:rPr>
                        <a:t>Pembuatan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Akun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Pendaftaran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effectLst/>
                        </a:rPr>
                        <a:t>16 hari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effectLst/>
                        </a:rPr>
                        <a:t>CPD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48929848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 dirty="0">
                          <a:effectLst/>
                        </a:rPr>
                        <a:t>11</a:t>
                      </a:r>
                      <a:endParaRPr lang="en-US" sz="2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4,5,8,9 Juli 2024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Proses </a:t>
                      </a:r>
                      <a:r>
                        <a:rPr lang="en-US" sz="2400" b="1" kern="0" dirty="0" err="1">
                          <a:effectLst/>
                        </a:rPr>
                        <a:t>Pendaftaran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dan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seleksi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4 </a:t>
                      </a:r>
                      <a:r>
                        <a:rPr lang="en-US" sz="2400" b="1" kern="0" dirty="0" err="1">
                          <a:effectLst/>
                        </a:rPr>
                        <a:t>hari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effectLst/>
                        </a:rPr>
                        <a:t>Panitia, UNS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3183769982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 dirty="0">
                          <a:effectLst/>
                        </a:rPr>
                        <a:t>12</a:t>
                      </a:r>
                      <a:endParaRPr lang="en-US" sz="2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10 </a:t>
                      </a:r>
                      <a:r>
                        <a:rPr lang="en-US" sz="2400" b="1" kern="0" dirty="0" err="1">
                          <a:effectLst/>
                        </a:rPr>
                        <a:t>Juli</a:t>
                      </a:r>
                      <a:r>
                        <a:rPr lang="en-US" sz="2400" b="1" kern="0" dirty="0">
                          <a:effectLst/>
                        </a:rPr>
                        <a:t> 2024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</a:rPr>
                        <a:t>Analisis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1 </a:t>
                      </a:r>
                      <a:r>
                        <a:rPr lang="en-US" sz="2400" b="1" kern="0" dirty="0" err="1">
                          <a:effectLst/>
                        </a:rPr>
                        <a:t>hari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 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4152497778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 dirty="0">
                          <a:effectLst/>
                        </a:rPr>
                        <a:t>13</a:t>
                      </a:r>
                      <a:endParaRPr lang="en-US" sz="2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11 Juli  2024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</a:rPr>
                        <a:t>Penetapan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hasil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seleksi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1 </a:t>
                      </a:r>
                      <a:r>
                        <a:rPr lang="en-US" sz="2400" b="1" kern="0" dirty="0" err="1">
                          <a:effectLst/>
                        </a:rPr>
                        <a:t>hari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</a:rPr>
                        <a:t>Panitia</a:t>
                      </a:r>
                      <a:r>
                        <a:rPr lang="en-US" sz="2400" b="1" kern="0" dirty="0">
                          <a:effectLst/>
                        </a:rPr>
                        <a:t>, UNS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2651516523"/>
                  </a:ext>
                </a:extLst>
              </a:tr>
              <a:tr h="4565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0" dirty="0">
                          <a:effectLst/>
                        </a:rPr>
                        <a:t>14</a:t>
                      </a:r>
                      <a:endParaRPr lang="en-US" sz="2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 15 -16 Juli 2024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effectLst/>
                        </a:rPr>
                        <a:t>Proses Pendaftaran Ulang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effectLst/>
                        </a:rPr>
                        <a:t>2 </a:t>
                      </a:r>
                      <a:r>
                        <a:rPr lang="en-US" sz="2400" b="1" kern="0" dirty="0" err="1">
                          <a:effectLst/>
                        </a:rPr>
                        <a:t>hari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</a:rPr>
                        <a:t>Satpen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690074565"/>
                  </a:ext>
                </a:extLst>
              </a:tr>
              <a:tr h="4566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Juli 2024</a:t>
                      </a: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2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Hari pertama masuk sekolah Tahun Ajaran 2024/2025</a:t>
                      </a: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b="1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hari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1471059035"/>
                  </a:ext>
                </a:extLst>
              </a:tr>
              <a:tr h="4566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Juli</a:t>
                      </a:r>
                      <a:r>
                        <a:rPr lang="id-ID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- 2 Agustus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2024</a:t>
                      </a:r>
                    </a:p>
                  </a:txBody>
                  <a:tcPr marL="94153" marR="9415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Masa </a:t>
                      </a:r>
                      <a:r>
                        <a:rPr lang="en-US" sz="2400" b="1" dirty="0" err="1">
                          <a:effectLst/>
                        </a:rPr>
                        <a:t>Pengenalan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Lingkungan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Sekoah</a:t>
                      </a:r>
                      <a:r>
                        <a:rPr lang="en-US" sz="2400" b="1" dirty="0">
                          <a:effectLst/>
                        </a:rPr>
                        <a:t> (MPLS)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153" marR="941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2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id-ID" sz="2400" b="1" kern="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hari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2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Untuk SD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1604029328"/>
                  </a:ext>
                </a:extLst>
              </a:tr>
              <a:tr h="4566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26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6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22 - 2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id-ID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juli</a:t>
                      </a:r>
                      <a:r>
                        <a:rPr lang="id-ID" sz="24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2024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153" marR="94153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effectLst/>
                        </a:rPr>
                        <a:t>Masa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Pengenalan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Lingkungan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Sekoah</a:t>
                      </a:r>
                      <a:r>
                        <a:rPr lang="en-US" sz="2400" b="1" dirty="0">
                          <a:effectLst/>
                        </a:rPr>
                        <a:t> (MPLS)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153" marR="941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id-ID" sz="2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hari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2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Untuk</a:t>
                      </a:r>
                      <a:r>
                        <a:rPr lang="id-ID" sz="2400" b="1" kern="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SMP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17" marR="67917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879774"/>
      </p:ext>
    </p:extLst>
  </p:cSld>
  <p:clrMapOvr>
    <a:masterClrMapping/>
  </p:clrMapOvr>
  <p:transition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2667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err="1"/>
              <a:t>Larangan</a:t>
            </a:r>
            <a:endParaRPr lang="en-US" sz="7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4100"/>
            <a:ext cx="17068800" cy="7162800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9200" b="1" dirty="0" err="1"/>
              <a:t>Dasar</a:t>
            </a:r>
            <a:r>
              <a:rPr lang="en-US" sz="19200" b="1" dirty="0"/>
              <a:t> </a:t>
            </a:r>
            <a:r>
              <a:rPr lang="en-US" sz="19200" b="1" dirty="0" err="1"/>
              <a:t>Hukum</a:t>
            </a:r>
            <a:endParaRPr lang="en-US" sz="19200" b="1" dirty="0"/>
          </a:p>
          <a:p>
            <a:pPr marL="457200" lvl="1" indent="0">
              <a:buNone/>
            </a:pPr>
            <a:r>
              <a:rPr lang="en-US" sz="19200" b="1" dirty="0" err="1"/>
              <a:t>Permendikbudristek</a:t>
            </a:r>
            <a:r>
              <a:rPr lang="en-US" sz="19200" b="1" dirty="0"/>
              <a:t> </a:t>
            </a:r>
            <a:r>
              <a:rPr lang="en-US" sz="19200" b="1" dirty="0" err="1"/>
              <a:t>Nomor</a:t>
            </a:r>
            <a:r>
              <a:rPr lang="en-US" sz="19200" b="1" dirty="0"/>
              <a:t> 50 </a:t>
            </a:r>
            <a:r>
              <a:rPr lang="en-US" sz="19200" b="1" dirty="0" err="1"/>
              <a:t>Tahun</a:t>
            </a:r>
            <a:r>
              <a:rPr lang="en-US" sz="19200" b="1" dirty="0"/>
              <a:t> 2022 </a:t>
            </a:r>
            <a:r>
              <a:rPr lang="en-US" sz="19200" b="1" dirty="0" err="1"/>
              <a:t>tentang</a:t>
            </a:r>
            <a:r>
              <a:rPr lang="en-US" sz="19200" b="1" dirty="0"/>
              <a:t> </a:t>
            </a:r>
            <a:r>
              <a:rPr lang="en-US" sz="19200" b="1" dirty="0" err="1"/>
              <a:t>pakaian</a:t>
            </a:r>
            <a:r>
              <a:rPr lang="en-US" sz="19200" b="1" dirty="0"/>
              <a:t> </a:t>
            </a:r>
            <a:r>
              <a:rPr lang="en-US" sz="19200" b="1" dirty="0" err="1"/>
              <a:t>seragam</a:t>
            </a:r>
            <a:r>
              <a:rPr lang="en-US" sz="19200" b="1" dirty="0"/>
              <a:t> </a:t>
            </a:r>
            <a:r>
              <a:rPr lang="en-US" sz="19200" b="1" dirty="0" err="1"/>
              <a:t>Sekolah</a:t>
            </a:r>
            <a:r>
              <a:rPr lang="en-US" sz="19200" b="1" dirty="0"/>
              <a:t> </a:t>
            </a:r>
            <a:r>
              <a:rPr lang="en-US" sz="19200" b="1" dirty="0" err="1"/>
              <a:t>bagi</a:t>
            </a:r>
            <a:r>
              <a:rPr lang="en-US" sz="19200" b="1" dirty="0"/>
              <a:t> </a:t>
            </a:r>
            <a:r>
              <a:rPr lang="en-US" sz="19200" b="1" dirty="0" err="1"/>
              <a:t>Peserta</a:t>
            </a:r>
            <a:r>
              <a:rPr lang="en-US" sz="19200" b="1" dirty="0"/>
              <a:t> </a:t>
            </a:r>
            <a:r>
              <a:rPr lang="en-US" sz="19200" b="1" dirty="0" err="1"/>
              <a:t>didik</a:t>
            </a:r>
            <a:r>
              <a:rPr lang="en-US" sz="19200" b="1" dirty="0"/>
              <a:t> </a:t>
            </a:r>
            <a:r>
              <a:rPr lang="en-US" sz="19200" b="1" dirty="0" err="1"/>
              <a:t>jenjang</a:t>
            </a:r>
            <a:r>
              <a:rPr lang="en-US" sz="19200" b="1" dirty="0"/>
              <a:t> </a:t>
            </a:r>
            <a:r>
              <a:rPr lang="en-US" sz="19200" b="1" dirty="0" err="1"/>
              <a:t>Pendidikan</a:t>
            </a:r>
            <a:r>
              <a:rPr lang="en-US" sz="19200" b="1" dirty="0"/>
              <a:t> </a:t>
            </a:r>
            <a:r>
              <a:rPr lang="en-US" sz="19200" b="1" dirty="0" err="1"/>
              <a:t>dasar</a:t>
            </a:r>
            <a:r>
              <a:rPr lang="en-US" sz="19200" b="1" dirty="0"/>
              <a:t> </a:t>
            </a:r>
            <a:r>
              <a:rPr lang="en-US" sz="19200" b="1" dirty="0" err="1"/>
              <a:t>dan</a:t>
            </a:r>
            <a:r>
              <a:rPr lang="en-US" sz="19200" b="1" dirty="0"/>
              <a:t> </a:t>
            </a:r>
            <a:r>
              <a:rPr lang="en-US" sz="19200" b="1" dirty="0" err="1"/>
              <a:t>menengah</a:t>
            </a:r>
            <a:endParaRPr lang="en-US" sz="19200" b="1" dirty="0"/>
          </a:p>
          <a:p>
            <a:pPr marL="457200" lvl="1" indent="0">
              <a:buNone/>
            </a:pPr>
            <a:r>
              <a:rPr lang="en-US" sz="19200" b="1" dirty="0" err="1"/>
              <a:t>Pasal</a:t>
            </a:r>
            <a:r>
              <a:rPr lang="en-US" sz="19200" b="1" dirty="0"/>
              <a:t> 12 </a:t>
            </a:r>
            <a:r>
              <a:rPr lang="en-US" sz="19200" b="1" dirty="0" err="1"/>
              <a:t>Ayat</a:t>
            </a:r>
            <a:r>
              <a:rPr lang="en-US" sz="19200" b="1" dirty="0"/>
              <a:t> 1 </a:t>
            </a:r>
            <a:r>
              <a:rPr lang="en-US" sz="19200" b="1" dirty="0" err="1"/>
              <a:t>Pengadaan</a:t>
            </a:r>
            <a:r>
              <a:rPr lang="en-US" sz="19200" b="1" dirty="0"/>
              <a:t> </a:t>
            </a:r>
            <a:r>
              <a:rPr lang="en-US" sz="19200" b="1" dirty="0" err="1"/>
              <a:t>pakaian</a:t>
            </a:r>
            <a:r>
              <a:rPr lang="en-US" sz="19200" b="1" dirty="0"/>
              <a:t> </a:t>
            </a:r>
            <a:r>
              <a:rPr lang="en-US" sz="19200" b="1" dirty="0" err="1"/>
              <a:t>seragam</a:t>
            </a:r>
            <a:r>
              <a:rPr lang="en-US" sz="19200" b="1" dirty="0"/>
              <a:t> </a:t>
            </a:r>
            <a:r>
              <a:rPr lang="en-US" sz="19200" b="1" dirty="0" err="1"/>
              <a:t>Sekolah</a:t>
            </a:r>
            <a:r>
              <a:rPr lang="en-US" sz="19200" b="1" dirty="0"/>
              <a:t> </a:t>
            </a:r>
            <a:r>
              <a:rPr lang="en-US" sz="19200" b="1" dirty="0" err="1"/>
              <a:t>menjadi</a:t>
            </a:r>
            <a:r>
              <a:rPr lang="en-US" sz="19200" b="1" dirty="0"/>
              <a:t> </a:t>
            </a:r>
            <a:r>
              <a:rPr lang="en-US" sz="19200" b="1" dirty="0" err="1"/>
              <a:t>tanggungjawab</a:t>
            </a:r>
            <a:r>
              <a:rPr lang="en-US" sz="19200" b="1" dirty="0"/>
              <a:t> Orang </a:t>
            </a:r>
            <a:r>
              <a:rPr lang="en-US" sz="19200" b="1" dirty="0" err="1"/>
              <a:t>tua</a:t>
            </a:r>
            <a:r>
              <a:rPr lang="en-US" sz="19200" b="1" dirty="0"/>
              <a:t> </a:t>
            </a:r>
            <a:r>
              <a:rPr lang="en-US" sz="19200" b="1" dirty="0" err="1"/>
              <a:t>atau</a:t>
            </a:r>
            <a:r>
              <a:rPr lang="en-US" sz="19200" b="1" dirty="0"/>
              <a:t> </a:t>
            </a:r>
            <a:r>
              <a:rPr lang="en-US" sz="19200" b="1" dirty="0" err="1"/>
              <a:t>Wali</a:t>
            </a:r>
            <a:r>
              <a:rPr lang="en-US" sz="19200" b="1" dirty="0"/>
              <a:t> </a:t>
            </a:r>
            <a:r>
              <a:rPr lang="en-US" sz="19200" b="1" dirty="0" err="1"/>
              <a:t>peserta</a:t>
            </a:r>
            <a:r>
              <a:rPr lang="en-US" sz="19200" b="1" dirty="0"/>
              <a:t> </a:t>
            </a:r>
            <a:r>
              <a:rPr lang="en-US" sz="19200" b="1" dirty="0" err="1"/>
              <a:t>didik</a:t>
            </a:r>
            <a:endParaRPr lang="en-US" sz="19200" b="1" dirty="0"/>
          </a:p>
          <a:p>
            <a:pPr marL="457200" lvl="1" indent="0">
              <a:buNone/>
            </a:pPr>
            <a:endParaRPr lang="en-US" sz="192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19200" b="1" dirty="0"/>
              <a:t> SE </a:t>
            </a:r>
            <a:r>
              <a:rPr lang="en-US" sz="19200" b="1" dirty="0" err="1"/>
              <a:t>dari</a:t>
            </a:r>
            <a:r>
              <a:rPr lang="en-US" sz="19200" b="1" dirty="0"/>
              <a:t> </a:t>
            </a:r>
            <a:r>
              <a:rPr lang="en-US" sz="19200" b="1" dirty="0" err="1"/>
              <a:t>Komisi</a:t>
            </a:r>
            <a:r>
              <a:rPr lang="en-US" sz="19200" b="1" dirty="0"/>
              <a:t> </a:t>
            </a:r>
            <a:r>
              <a:rPr lang="en-US" sz="19200" b="1" dirty="0" err="1"/>
              <a:t>Pemberantasan</a:t>
            </a:r>
            <a:r>
              <a:rPr lang="en-US" sz="19200" b="1" dirty="0"/>
              <a:t> </a:t>
            </a:r>
            <a:r>
              <a:rPr lang="en-US" sz="19200" b="1" dirty="0" err="1"/>
              <a:t>Korupsi</a:t>
            </a:r>
            <a:r>
              <a:rPr lang="en-US" sz="19200" b="1" dirty="0"/>
              <a:t> (KPK) </a:t>
            </a:r>
            <a:r>
              <a:rPr lang="en-US" sz="19200" b="1" dirty="0" err="1"/>
              <a:t>Nomor</a:t>
            </a:r>
            <a:r>
              <a:rPr lang="en-US" sz="19200" b="1" dirty="0"/>
              <a:t> 7 </a:t>
            </a:r>
            <a:r>
              <a:rPr lang="en-US" sz="19200" b="1" dirty="0" err="1"/>
              <a:t>Tahun</a:t>
            </a:r>
            <a:r>
              <a:rPr lang="en-US" sz="19200" b="1" dirty="0"/>
              <a:t> 2024 </a:t>
            </a:r>
            <a:r>
              <a:rPr lang="en-US" sz="19200" b="1" dirty="0" err="1"/>
              <a:t>tentang</a:t>
            </a:r>
            <a:r>
              <a:rPr lang="en-US" sz="19200" b="1" dirty="0"/>
              <a:t> </a:t>
            </a:r>
            <a:r>
              <a:rPr lang="en-US" sz="19200" b="1" dirty="0" err="1"/>
              <a:t>Pencegahan</a:t>
            </a:r>
            <a:r>
              <a:rPr lang="en-US" sz="19200" b="1" dirty="0"/>
              <a:t> </a:t>
            </a:r>
            <a:r>
              <a:rPr lang="en-US" sz="19200" b="1" dirty="0" err="1"/>
              <a:t>Korupsi</a:t>
            </a:r>
            <a:r>
              <a:rPr lang="en-US" sz="19200" b="1" dirty="0"/>
              <a:t> </a:t>
            </a:r>
            <a:r>
              <a:rPr lang="en-US" sz="19200" b="1" dirty="0" err="1"/>
              <a:t>dan</a:t>
            </a:r>
            <a:r>
              <a:rPr lang="en-US" sz="19200" b="1" dirty="0"/>
              <a:t> </a:t>
            </a:r>
            <a:r>
              <a:rPr lang="en-US" sz="19200" b="1" dirty="0" err="1"/>
              <a:t>Pengendalian</a:t>
            </a:r>
            <a:r>
              <a:rPr lang="en-US" sz="19200" b="1" dirty="0"/>
              <a:t> </a:t>
            </a:r>
            <a:r>
              <a:rPr lang="en-US" sz="19200" b="1" dirty="0" err="1"/>
              <a:t>Gratifikasi</a:t>
            </a:r>
            <a:r>
              <a:rPr lang="en-US" sz="19200" b="1" dirty="0"/>
              <a:t> </a:t>
            </a:r>
            <a:r>
              <a:rPr lang="en-US" sz="19200" b="1" dirty="0" err="1"/>
              <a:t>dalam</a:t>
            </a:r>
            <a:r>
              <a:rPr lang="en-US" sz="19200" b="1" dirty="0"/>
              <a:t> </a:t>
            </a:r>
            <a:r>
              <a:rPr lang="en-US" sz="19200" b="1" dirty="0" err="1"/>
              <a:t>penyelenggaraan</a:t>
            </a:r>
            <a:r>
              <a:rPr lang="en-US" sz="19200" b="1" dirty="0"/>
              <a:t> </a:t>
            </a:r>
            <a:r>
              <a:rPr lang="en-US" sz="19200" b="1" dirty="0" err="1"/>
              <a:t>Penerimaan</a:t>
            </a:r>
            <a:r>
              <a:rPr lang="en-US" sz="19200" b="1" dirty="0"/>
              <a:t> </a:t>
            </a:r>
            <a:r>
              <a:rPr lang="en-US" sz="19200" b="1" dirty="0" err="1"/>
              <a:t>Peserta</a:t>
            </a:r>
            <a:r>
              <a:rPr lang="en-US" sz="19200" b="1" dirty="0"/>
              <a:t> </a:t>
            </a:r>
            <a:r>
              <a:rPr lang="en-US" sz="19200" b="1" dirty="0" err="1"/>
              <a:t>Didik</a:t>
            </a:r>
            <a:r>
              <a:rPr lang="en-US" sz="19200" b="1" dirty="0"/>
              <a:t> </a:t>
            </a:r>
            <a:r>
              <a:rPr lang="en-US" sz="19200" b="1" dirty="0" err="1"/>
              <a:t>Baru</a:t>
            </a:r>
            <a:r>
              <a:rPr lang="en-US" sz="19200" b="1" dirty="0"/>
              <a:t> (PPDB) 2024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600" y="647700"/>
            <a:ext cx="1988928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8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67800" y="5647635"/>
            <a:ext cx="9949426" cy="12534338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4981"/>
              <a:ext cx="698500" cy="802837"/>
            </a:xfrm>
            <a:custGeom>
              <a:avLst/>
              <a:gdLst/>
              <a:ahLst/>
              <a:cxnLst/>
              <a:rect l="l" t="t" r="r" b="b"/>
              <a:pathLst>
                <a:path w="698500" h="802837">
                  <a:moveTo>
                    <a:pt x="371673" y="8065"/>
                  </a:moveTo>
                  <a:lnTo>
                    <a:pt x="676077" y="185173"/>
                  </a:lnTo>
                  <a:cubicBezTo>
                    <a:pt x="689960" y="193250"/>
                    <a:pt x="698500" y="208100"/>
                    <a:pt x="698500" y="224161"/>
                  </a:cubicBezTo>
                  <a:lnTo>
                    <a:pt x="698500" y="578677"/>
                  </a:lnTo>
                  <a:cubicBezTo>
                    <a:pt x="698500" y="594738"/>
                    <a:pt x="689960" y="609588"/>
                    <a:pt x="676077" y="617665"/>
                  </a:cubicBezTo>
                  <a:lnTo>
                    <a:pt x="371673" y="794773"/>
                  </a:lnTo>
                  <a:cubicBezTo>
                    <a:pt x="357812" y="802838"/>
                    <a:pt x="340688" y="802838"/>
                    <a:pt x="326827" y="794773"/>
                  </a:cubicBezTo>
                  <a:lnTo>
                    <a:pt x="22423" y="617665"/>
                  </a:lnTo>
                  <a:cubicBezTo>
                    <a:pt x="8540" y="609588"/>
                    <a:pt x="0" y="594738"/>
                    <a:pt x="0" y="578677"/>
                  </a:cubicBezTo>
                  <a:lnTo>
                    <a:pt x="0" y="224161"/>
                  </a:lnTo>
                  <a:cubicBezTo>
                    <a:pt x="0" y="208100"/>
                    <a:pt x="8540" y="193250"/>
                    <a:pt x="22423" y="185173"/>
                  </a:cubicBezTo>
                  <a:lnTo>
                    <a:pt x="326827" y="8065"/>
                  </a:lnTo>
                  <a:cubicBezTo>
                    <a:pt x="340688" y="0"/>
                    <a:pt x="357812" y="0"/>
                    <a:pt x="371673" y="806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0455180" y="8246629"/>
            <a:ext cx="6450497" cy="7506033"/>
            <a:chOff x="0" y="0"/>
            <a:chExt cx="6985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19806"/>
              <a:ext cx="698500" cy="773188"/>
            </a:xfrm>
            <a:custGeom>
              <a:avLst/>
              <a:gdLst/>
              <a:ahLst/>
              <a:cxnLst/>
              <a:rect l="l" t="t" r="r" b="b"/>
              <a:pathLst>
                <a:path w="698500" h="773188">
                  <a:moveTo>
                    <a:pt x="438401" y="32064"/>
                  </a:moveTo>
                  <a:lnTo>
                    <a:pt x="609349" y="131524"/>
                  </a:lnTo>
                  <a:cubicBezTo>
                    <a:pt x="664544" y="163638"/>
                    <a:pt x="698500" y="222679"/>
                    <a:pt x="698500" y="286537"/>
                  </a:cubicBezTo>
                  <a:lnTo>
                    <a:pt x="698500" y="486651"/>
                  </a:lnTo>
                  <a:cubicBezTo>
                    <a:pt x="698500" y="550509"/>
                    <a:pt x="664544" y="609550"/>
                    <a:pt x="609349" y="641664"/>
                  </a:cubicBezTo>
                  <a:lnTo>
                    <a:pt x="438401" y="741124"/>
                  </a:lnTo>
                  <a:cubicBezTo>
                    <a:pt x="383292" y="773188"/>
                    <a:pt x="315208" y="773188"/>
                    <a:pt x="260099" y="741124"/>
                  </a:cubicBezTo>
                  <a:lnTo>
                    <a:pt x="89151" y="641664"/>
                  </a:lnTo>
                  <a:cubicBezTo>
                    <a:pt x="33956" y="609550"/>
                    <a:pt x="0" y="550509"/>
                    <a:pt x="0" y="486651"/>
                  </a:cubicBezTo>
                  <a:lnTo>
                    <a:pt x="0" y="286537"/>
                  </a:lnTo>
                  <a:cubicBezTo>
                    <a:pt x="0" y="222679"/>
                    <a:pt x="33956" y="163638"/>
                    <a:pt x="89151" y="131524"/>
                  </a:cubicBezTo>
                  <a:lnTo>
                    <a:pt x="260099" y="32064"/>
                  </a:lnTo>
                  <a:cubicBezTo>
                    <a:pt x="315208" y="0"/>
                    <a:pt x="383292" y="0"/>
                    <a:pt x="438401" y="32064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9525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011216" y="-1663032"/>
            <a:ext cx="7573225" cy="6508240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A96E4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177" y="6778128"/>
            <a:ext cx="546774" cy="546774"/>
          </a:xfrm>
          <a:custGeom>
            <a:avLst/>
            <a:gdLst/>
            <a:ahLst/>
            <a:cxnLst/>
            <a:rect l="l" t="t" r="r" b="b"/>
            <a:pathLst>
              <a:path w="546774" h="546774">
                <a:moveTo>
                  <a:pt x="0" y="0"/>
                </a:moveTo>
                <a:lnTo>
                  <a:pt x="546774" y="0"/>
                </a:lnTo>
                <a:lnTo>
                  <a:pt x="546774" y="546774"/>
                </a:lnTo>
                <a:lnTo>
                  <a:pt x="0" y="5467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8519" y="9258300"/>
            <a:ext cx="581433" cy="581433"/>
          </a:xfrm>
          <a:custGeom>
            <a:avLst/>
            <a:gdLst/>
            <a:ahLst/>
            <a:cxnLst/>
            <a:rect l="l" t="t" r="r" b="b"/>
            <a:pathLst>
              <a:path w="581433" h="581433">
                <a:moveTo>
                  <a:pt x="0" y="0"/>
                </a:moveTo>
                <a:lnTo>
                  <a:pt x="581432" y="0"/>
                </a:lnTo>
                <a:lnTo>
                  <a:pt x="581432" y="581433"/>
                </a:lnTo>
                <a:lnTo>
                  <a:pt x="0" y="5814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00458" y="8347541"/>
            <a:ext cx="564103" cy="564103"/>
          </a:xfrm>
          <a:custGeom>
            <a:avLst/>
            <a:gdLst/>
            <a:ahLst/>
            <a:cxnLst/>
            <a:rect l="l" t="t" r="r" b="b"/>
            <a:pathLst>
              <a:path w="564103" h="564103">
                <a:moveTo>
                  <a:pt x="0" y="0"/>
                </a:moveTo>
                <a:lnTo>
                  <a:pt x="564103" y="0"/>
                </a:lnTo>
                <a:lnTo>
                  <a:pt x="564103" y="564103"/>
                </a:lnTo>
                <a:lnTo>
                  <a:pt x="0" y="5641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9880151" y="572939"/>
            <a:ext cx="1084133" cy="1261537"/>
            <a:chOff x="0" y="0"/>
            <a:chExt cx="6985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058481" y="780451"/>
            <a:ext cx="727472" cy="846513"/>
            <a:chOff x="0" y="0"/>
            <a:chExt cx="6985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662797" y="1873679"/>
            <a:ext cx="7994311" cy="7093905"/>
            <a:chOff x="0" y="0"/>
            <a:chExt cx="4346359" cy="3856825"/>
          </a:xfrm>
        </p:grpSpPr>
        <p:sp>
          <p:nvSpPr>
            <p:cNvPr id="20" name="Freeform 20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23" name="Group 23"/>
          <p:cNvGrpSpPr/>
          <p:nvPr/>
        </p:nvGrpSpPr>
        <p:grpSpPr>
          <a:xfrm rot="-5400000">
            <a:off x="14595458" y="760897"/>
            <a:ext cx="1845214" cy="2147158"/>
            <a:chOff x="0" y="0"/>
            <a:chExt cx="6985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7616"/>
              <a:ext cx="698500" cy="797568"/>
            </a:xfrm>
            <a:custGeom>
              <a:avLst/>
              <a:gdLst/>
              <a:ahLst/>
              <a:cxnLst/>
              <a:rect l="l" t="t" r="r" b="b"/>
              <a:pathLst>
                <a:path w="698500" h="797568">
                  <a:moveTo>
                    <a:pt x="383532" y="12330"/>
                  </a:moveTo>
                  <a:lnTo>
                    <a:pt x="664218" y="175638"/>
                  </a:lnTo>
                  <a:cubicBezTo>
                    <a:pt x="685443" y="187987"/>
                    <a:pt x="698500" y="210690"/>
                    <a:pt x="698500" y="235246"/>
                  </a:cubicBezTo>
                  <a:lnTo>
                    <a:pt x="698500" y="562322"/>
                  </a:lnTo>
                  <a:cubicBezTo>
                    <a:pt x="698500" y="586878"/>
                    <a:pt x="685443" y="609581"/>
                    <a:pt x="664218" y="621930"/>
                  </a:cubicBezTo>
                  <a:lnTo>
                    <a:pt x="383532" y="785238"/>
                  </a:lnTo>
                  <a:cubicBezTo>
                    <a:pt x="362340" y="797568"/>
                    <a:pt x="336160" y="797568"/>
                    <a:pt x="314968" y="785238"/>
                  </a:cubicBezTo>
                  <a:lnTo>
                    <a:pt x="34282" y="621930"/>
                  </a:lnTo>
                  <a:cubicBezTo>
                    <a:pt x="13057" y="609581"/>
                    <a:pt x="0" y="586878"/>
                    <a:pt x="0" y="562322"/>
                  </a:cubicBezTo>
                  <a:lnTo>
                    <a:pt x="0" y="235246"/>
                  </a:lnTo>
                  <a:cubicBezTo>
                    <a:pt x="0" y="210690"/>
                    <a:pt x="13057" y="187987"/>
                    <a:pt x="34282" y="175638"/>
                  </a:cubicBezTo>
                  <a:lnTo>
                    <a:pt x="314968" y="12330"/>
                  </a:lnTo>
                  <a:cubicBezTo>
                    <a:pt x="336160" y="0"/>
                    <a:pt x="362340" y="0"/>
                    <a:pt x="383532" y="123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800458" y="7557062"/>
            <a:ext cx="598665" cy="598665"/>
          </a:xfrm>
          <a:custGeom>
            <a:avLst/>
            <a:gdLst/>
            <a:ahLst/>
            <a:cxnLst/>
            <a:rect l="l" t="t" r="r" b="b"/>
            <a:pathLst>
              <a:path w="598665" h="598665">
                <a:moveTo>
                  <a:pt x="0" y="0"/>
                </a:moveTo>
                <a:lnTo>
                  <a:pt x="598665" y="0"/>
                </a:lnTo>
                <a:lnTo>
                  <a:pt x="598665" y="598665"/>
                </a:lnTo>
                <a:lnTo>
                  <a:pt x="0" y="5986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765848" y="1273643"/>
            <a:ext cx="6866890" cy="134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303"/>
              </a:lnSpc>
            </a:pPr>
            <a:r>
              <a:rPr lang="en-US" sz="9540" spc="-238">
                <a:solidFill>
                  <a:srgbClr val="112D4E"/>
                </a:solidFill>
                <a:latin typeface="Barlow Bold"/>
              </a:rPr>
              <a:t>HUBUNGI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65848" y="4246133"/>
            <a:ext cx="7937231" cy="92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6"/>
              </a:lnSpc>
            </a:pPr>
            <a:r>
              <a:rPr lang="en-US" sz="2390" spc="-45">
                <a:solidFill>
                  <a:srgbClr val="000000"/>
                </a:solidFill>
                <a:latin typeface="Clear Sans"/>
              </a:rPr>
              <a:t>Pengaduan dapat dilakukan ke alamat dan atau nomor telepon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87855" y="6816228"/>
            <a:ext cx="3583021" cy="47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71"/>
              </a:lnSpc>
            </a:pPr>
            <a:r>
              <a:rPr lang="en-US" sz="3399" dirty="0">
                <a:solidFill>
                  <a:srgbClr val="112D4E"/>
                </a:solidFill>
                <a:latin typeface="Clear Sans Bold"/>
              </a:rPr>
              <a:t>0271 – </a:t>
            </a:r>
            <a:r>
              <a:rPr lang="id-ID" sz="3399" dirty="0">
                <a:solidFill>
                  <a:srgbClr val="112D4E"/>
                </a:solidFill>
                <a:latin typeface="Clear Sans Bold"/>
              </a:rPr>
              <a:t>495041</a:t>
            </a:r>
            <a:endParaRPr lang="en-US" sz="3399" dirty="0">
              <a:solidFill>
                <a:srgbClr val="112D4E"/>
              </a:solidFill>
              <a:latin typeface="Clear Sans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600200" y="9258300"/>
            <a:ext cx="759887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71"/>
              </a:lnSpc>
            </a:pPr>
            <a:r>
              <a:rPr lang="en-US" sz="3399" u="sng" dirty="0">
                <a:solidFill>
                  <a:srgbClr val="112D4E"/>
                </a:solidFill>
                <a:latin typeface="Clear Sans Bold"/>
              </a:rPr>
              <a:t>http://ppdb.</a:t>
            </a:r>
            <a:r>
              <a:rPr lang="id-ID" sz="3399" u="sng" dirty="0">
                <a:solidFill>
                  <a:srgbClr val="112D4E"/>
                </a:solidFill>
                <a:latin typeface="Clear Sans Bold"/>
              </a:rPr>
              <a:t>karanganyar</a:t>
            </a:r>
            <a:r>
              <a:rPr lang="en-US" sz="3399" u="sng" dirty="0">
                <a:solidFill>
                  <a:srgbClr val="112D4E"/>
                </a:solidFill>
                <a:latin typeface="Clear Sans Bold"/>
              </a:rPr>
              <a:t>kab.go.id/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21321" y="8463744"/>
            <a:ext cx="708175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71"/>
              </a:lnSpc>
            </a:pPr>
            <a:r>
              <a:rPr lang="en-US" sz="3399" u="sng" dirty="0" err="1">
                <a:solidFill>
                  <a:srgbClr val="112D4E"/>
                </a:solidFill>
                <a:latin typeface="Clear Sans Bold"/>
              </a:rPr>
              <a:t>disdikbud</a:t>
            </a:r>
            <a:r>
              <a:rPr lang="id-ID" sz="3399" u="sng" dirty="0">
                <a:solidFill>
                  <a:srgbClr val="112D4E"/>
                </a:solidFill>
                <a:latin typeface="Clear Sans Bold"/>
              </a:rPr>
              <a:t>@karanganyar</a:t>
            </a:r>
            <a:r>
              <a:rPr lang="en-US" sz="3399" u="sng" dirty="0">
                <a:solidFill>
                  <a:srgbClr val="112D4E"/>
                </a:solidFill>
                <a:latin typeface="Clear Sans Bold"/>
              </a:rPr>
              <a:t>kab.go.id    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21321" y="7639986"/>
            <a:ext cx="3583021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71"/>
              </a:lnSpc>
            </a:pPr>
            <a:r>
              <a:rPr lang="id-ID" sz="3399" dirty="0">
                <a:solidFill>
                  <a:srgbClr val="112D4E"/>
                </a:solidFill>
                <a:latin typeface="Clear Sans Bold"/>
              </a:rPr>
              <a:t>0813 9058  6598</a:t>
            </a:r>
            <a:endParaRPr lang="en-US" sz="3399" dirty="0">
              <a:solidFill>
                <a:srgbClr val="112D4E"/>
              </a:solidFill>
              <a:latin typeface="Clear Sans Bold"/>
            </a:endParaRPr>
          </a:p>
        </p:txBody>
      </p:sp>
    </p:spTree>
  </p:cSld>
  <p:clrMapOvr>
    <a:masterClrMapping/>
  </p:clrMapOvr>
  <p:transition>
    <p:circl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77467" y="-647700"/>
            <a:ext cx="6462533" cy="2837772"/>
            <a:chOff x="0" y="0"/>
            <a:chExt cx="841504" cy="698500"/>
          </a:xfrm>
        </p:grpSpPr>
        <p:sp>
          <p:nvSpPr>
            <p:cNvPr id="3" name="Freeform 3"/>
            <p:cNvSpPr/>
            <p:nvPr/>
          </p:nvSpPr>
          <p:spPr>
            <a:xfrm>
              <a:off x="8715" y="0"/>
              <a:ext cx="824075" cy="698500"/>
            </a:xfrm>
            <a:custGeom>
              <a:avLst/>
              <a:gdLst/>
              <a:ahLst/>
              <a:cxnLst/>
              <a:rect l="l" t="t" r="r" b="b"/>
              <a:pathLst>
                <a:path w="824075" h="698500">
                  <a:moveTo>
                    <a:pt x="809966" y="388476"/>
                  </a:moveTo>
                  <a:lnTo>
                    <a:pt x="652411" y="659274"/>
                  </a:lnTo>
                  <a:cubicBezTo>
                    <a:pt x="638281" y="683560"/>
                    <a:pt x="612304" y="698500"/>
                    <a:pt x="584206" y="698500"/>
                  </a:cubicBezTo>
                  <a:lnTo>
                    <a:pt x="239867" y="698500"/>
                  </a:lnTo>
                  <a:cubicBezTo>
                    <a:pt x="211770" y="698500"/>
                    <a:pt x="185792" y="683560"/>
                    <a:pt x="171663" y="659274"/>
                  </a:cubicBezTo>
                  <a:lnTo>
                    <a:pt x="14107" y="388476"/>
                  </a:lnTo>
                  <a:cubicBezTo>
                    <a:pt x="0" y="364228"/>
                    <a:pt x="0" y="334272"/>
                    <a:pt x="14107" y="310024"/>
                  </a:cubicBezTo>
                  <a:lnTo>
                    <a:pt x="171663" y="39226"/>
                  </a:lnTo>
                  <a:cubicBezTo>
                    <a:pt x="185792" y="14940"/>
                    <a:pt x="211770" y="0"/>
                    <a:pt x="239867" y="0"/>
                  </a:cubicBezTo>
                  <a:lnTo>
                    <a:pt x="584206" y="0"/>
                  </a:lnTo>
                  <a:cubicBezTo>
                    <a:pt x="612304" y="0"/>
                    <a:pt x="638281" y="14940"/>
                    <a:pt x="652411" y="39226"/>
                  </a:cubicBezTo>
                  <a:lnTo>
                    <a:pt x="809966" y="310024"/>
                  </a:lnTo>
                  <a:cubicBezTo>
                    <a:pt x="824074" y="334272"/>
                    <a:pt x="824074" y="364228"/>
                    <a:pt x="809966" y="388476"/>
                  </a:cubicBezTo>
                  <a:close/>
                </a:path>
              </a:pathLst>
            </a:custGeom>
            <a:gradFill rotWithShape="1">
              <a:gsLst>
                <a:gs pos="0">
                  <a:srgbClr val="255389">
                    <a:alpha val="100000"/>
                  </a:srgbClr>
                </a:gs>
                <a:gs pos="100000">
                  <a:srgbClr val="112D4E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612904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38877" y="-647700"/>
            <a:ext cx="5724924" cy="2217728"/>
            <a:chOff x="0" y="0"/>
            <a:chExt cx="862475" cy="698500"/>
          </a:xfrm>
        </p:grpSpPr>
        <p:sp>
          <p:nvSpPr>
            <p:cNvPr id="6" name="Freeform 6"/>
            <p:cNvSpPr/>
            <p:nvPr/>
          </p:nvSpPr>
          <p:spPr>
            <a:xfrm>
              <a:off x="10529" y="0"/>
              <a:ext cx="841418" cy="698500"/>
            </a:xfrm>
            <a:custGeom>
              <a:avLst/>
              <a:gdLst/>
              <a:ahLst/>
              <a:cxnLst/>
              <a:rect l="l" t="t" r="r" b="b"/>
              <a:pathLst>
                <a:path w="841418" h="698500">
                  <a:moveTo>
                    <a:pt x="824372" y="396642"/>
                  </a:moveTo>
                  <a:lnTo>
                    <a:pt x="676320" y="651108"/>
                  </a:lnTo>
                  <a:cubicBezTo>
                    <a:pt x="659248" y="680449"/>
                    <a:pt x="627862" y="698500"/>
                    <a:pt x="593916" y="698500"/>
                  </a:cubicBezTo>
                  <a:lnTo>
                    <a:pt x="247501" y="698500"/>
                  </a:lnTo>
                  <a:cubicBezTo>
                    <a:pt x="213555" y="698500"/>
                    <a:pt x="182169" y="680449"/>
                    <a:pt x="165097" y="651108"/>
                  </a:cubicBezTo>
                  <a:lnTo>
                    <a:pt x="17045" y="396642"/>
                  </a:lnTo>
                  <a:cubicBezTo>
                    <a:pt x="0" y="367346"/>
                    <a:pt x="0" y="331154"/>
                    <a:pt x="17045" y="301858"/>
                  </a:cubicBezTo>
                  <a:lnTo>
                    <a:pt x="165097" y="47392"/>
                  </a:lnTo>
                  <a:cubicBezTo>
                    <a:pt x="182169" y="18051"/>
                    <a:pt x="213555" y="0"/>
                    <a:pt x="247501" y="0"/>
                  </a:cubicBezTo>
                  <a:lnTo>
                    <a:pt x="593916" y="0"/>
                  </a:lnTo>
                  <a:cubicBezTo>
                    <a:pt x="627862" y="0"/>
                    <a:pt x="659248" y="18051"/>
                    <a:pt x="676320" y="47392"/>
                  </a:cubicBezTo>
                  <a:lnTo>
                    <a:pt x="824372" y="301858"/>
                  </a:lnTo>
                  <a:cubicBezTo>
                    <a:pt x="841417" y="331154"/>
                    <a:pt x="841417" y="367346"/>
                    <a:pt x="824372" y="396642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63387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219026" y="7559934"/>
            <a:ext cx="10611695" cy="1052918"/>
            <a:chOff x="0" y="0"/>
            <a:chExt cx="6143771" cy="609600"/>
          </a:xfrm>
        </p:grpSpPr>
        <p:sp>
          <p:nvSpPr>
            <p:cNvPr id="9" name="Freeform 9"/>
            <p:cNvSpPr/>
            <p:nvPr/>
          </p:nvSpPr>
          <p:spPr>
            <a:xfrm>
              <a:off x="3545" y="0"/>
              <a:ext cx="6136681" cy="609600"/>
            </a:xfrm>
            <a:custGeom>
              <a:avLst/>
              <a:gdLst/>
              <a:ahLst/>
              <a:cxnLst/>
              <a:rect l="l" t="t" r="r" b="b"/>
              <a:pathLst>
                <a:path w="6136681" h="609600">
                  <a:moveTo>
                    <a:pt x="5922435" y="0"/>
                  </a:moveTo>
                  <a:lnTo>
                    <a:pt x="11046" y="0"/>
                  </a:lnTo>
                  <a:cubicBezTo>
                    <a:pt x="7666" y="0"/>
                    <a:pt x="4491" y="1625"/>
                    <a:pt x="2515" y="4368"/>
                  </a:cubicBezTo>
                  <a:cubicBezTo>
                    <a:pt x="538" y="7110"/>
                    <a:pt x="0" y="10635"/>
                    <a:pt x="1069" y="13843"/>
                  </a:cubicBezTo>
                  <a:lnTo>
                    <a:pt x="195041" y="595757"/>
                  </a:lnTo>
                  <a:cubicBezTo>
                    <a:pt x="197796" y="604024"/>
                    <a:pt x="205533" y="609600"/>
                    <a:pt x="214246" y="609600"/>
                  </a:cubicBezTo>
                  <a:lnTo>
                    <a:pt x="6125635" y="609600"/>
                  </a:lnTo>
                  <a:cubicBezTo>
                    <a:pt x="6129016" y="609600"/>
                    <a:pt x="6132190" y="607975"/>
                    <a:pt x="6134166" y="605232"/>
                  </a:cubicBezTo>
                  <a:cubicBezTo>
                    <a:pt x="6136143" y="602490"/>
                    <a:pt x="6136681" y="598965"/>
                    <a:pt x="6135612" y="595757"/>
                  </a:cubicBezTo>
                  <a:lnTo>
                    <a:pt x="5941640" y="13843"/>
                  </a:lnTo>
                  <a:cubicBezTo>
                    <a:pt x="5938885" y="5576"/>
                    <a:pt x="5931149" y="0"/>
                    <a:pt x="592243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5940571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0649" y="7777796"/>
            <a:ext cx="617195" cy="617195"/>
          </a:xfrm>
          <a:custGeom>
            <a:avLst/>
            <a:gdLst/>
            <a:ahLst/>
            <a:cxnLst/>
            <a:rect l="l" t="t" r="r" b="b"/>
            <a:pathLst>
              <a:path w="617195" h="617195">
                <a:moveTo>
                  <a:pt x="0" y="0"/>
                </a:moveTo>
                <a:lnTo>
                  <a:pt x="617195" y="0"/>
                </a:lnTo>
                <a:lnTo>
                  <a:pt x="617195" y="617195"/>
                </a:lnTo>
                <a:lnTo>
                  <a:pt x="0" y="617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57844" y="2745685"/>
            <a:ext cx="8889450" cy="1309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51"/>
              </a:lnSpc>
            </a:pPr>
            <a:r>
              <a:rPr lang="en-US" sz="9388">
                <a:solidFill>
                  <a:srgbClr val="112D4E"/>
                </a:solidFill>
                <a:latin typeface="Barlow Bold"/>
              </a:rPr>
              <a:t>TERIMA KASIH</a:t>
            </a:r>
          </a:p>
        </p:txBody>
      </p:sp>
      <p:grpSp>
        <p:nvGrpSpPr>
          <p:cNvPr id="13" name="Group 13"/>
          <p:cNvGrpSpPr/>
          <p:nvPr/>
        </p:nvGrpSpPr>
        <p:grpSpPr>
          <a:xfrm rot="-10800000">
            <a:off x="16776854" y="308492"/>
            <a:ext cx="1084133" cy="1261537"/>
            <a:chOff x="0" y="0"/>
            <a:chExt cx="1445511" cy="1682049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445511" cy="1682049"/>
              <a:chOff x="0" y="0"/>
              <a:chExt cx="6985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12963"/>
                <a:ext cx="698500" cy="78687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786874">
                    <a:moveTo>
                      <a:pt x="407599" y="20985"/>
                    </a:moveTo>
                    <a:lnTo>
                      <a:pt x="640151" y="156289"/>
                    </a:lnTo>
                    <a:cubicBezTo>
                      <a:pt x="676276" y="177307"/>
                      <a:pt x="698500" y="215949"/>
                      <a:pt x="698500" y="257743"/>
                    </a:cubicBezTo>
                    <a:lnTo>
                      <a:pt x="698500" y="529131"/>
                    </a:lnTo>
                    <a:cubicBezTo>
                      <a:pt x="698500" y="570925"/>
                      <a:pt x="676276" y="609567"/>
                      <a:pt x="640151" y="630585"/>
                    </a:cubicBezTo>
                    <a:lnTo>
                      <a:pt x="407599" y="765889"/>
                    </a:lnTo>
                    <a:cubicBezTo>
                      <a:pt x="371530" y="786874"/>
                      <a:pt x="326970" y="786874"/>
                      <a:pt x="290901" y="765889"/>
                    </a:cubicBezTo>
                    <a:lnTo>
                      <a:pt x="58349" y="630585"/>
                    </a:lnTo>
                    <a:cubicBezTo>
                      <a:pt x="22224" y="609567"/>
                      <a:pt x="0" y="570925"/>
                      <a:pt x="0" y="529131"/>
                    </a:cubicBezTo>
                    <a:lnTo>
                      <a:pt x="0" y="257743"/>
                    </a:lnTo>
                    <a:cubicBezTo>
                      <a:pt x="0" y="215949"/>
                      <a:pt x="22224" y="177307"/>
                      <a:pt x="58349" y="156289"/>
                    </a:cubicBezTo>
                    <a:lnTo>
                      <a:pt x="290901" y="20985"/>
                    </a:lnTo>
                    <a:cubicBezTo>
                      <a:pt x="326970" y="0"/>
                      <a:pt x="371530" y="0"/>
                      <a:pt x="407599" y="20985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14300" cap="sq">
                <a:gradFill>
                  <a:gsLst>
                    <a:gs pos="0">
                      <a:srgbClr val="FFB613">
                        <a:alpha val="100000"/>
                      </a:srgbClr>
                    </a:gs>
                    <a:gs pos="100000">
                      <a:srgbClr val="FFE42F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101600"/>
                <a:ext cx="698500" cy="571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237774" y="276682"/>
              <a:ext cx="969963" cy="1128685"/>
              <a:chOff x="0" y="0"/>
              <a:chExt cx="6985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3512"/>
                <a:ext cx="698500" cy="805775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05775">
                    <a:moveTo>
                      <a:pt x="365060" y="5687"/>
                    </a:moveTo>
                    <a:lnTo>
                      <a:pt x="682690" y="190489"/>
                    </a:lnTo>
                    <a:cubicBezTo>
                      <a:pt x="692478" y="196184"/>
                      <a:pt x="698500" y="206655"/>
                      <a:pt x="698500" y="217979"/>
                    </a:cubicBezTo>
                    <a:lnTo>
                      <a:pt x="698500" y="587797"/>
                    </a:lnTo>
                    <a:cubicBezTo>
                      <a:pt x="698500" y="599121"/>
                      <a:pt x="692478" y="609592"/>
                      <a:pt x="682690" y="615287"/>
                    </a:cubicBezTo>
                    <a:lnTo>
                      <a:pt x="365060" y="800089"/>
                    </a:lnTo>
                    <a:cubicBezTo>
                      <a:pt x="355287" y="805776"/>
                      <a:pt x="343213" y="805776"/>
                      <a:pt x="333440" y="800089"/>
                    </a:cubicBezTo>
                    <a:lnTo>
                      <a:pt x="15810" y="615287"/>
                    </a:lnTo>
                    <a:cubicBezTo>
                      <a:pt x="6022" y="609592"/>
                      <a:pt x="0" y="599121"/>
                      <a:pt x="0" y="587797"/>
                    </a:cubicBezTo>
                    <a:lnTo>
                      <a:pt x="0" y="217979"/>
                    </a:lnTo>
                    <a:cubicBezTo>
                      <a:pt x="0" y="206655"/>
                      <a:pt x="6022" y="196184"/>
                      <a:pt x="15810" y="190489"/>
                    </a:cubicBezTo>
                    <a:lnTo>
                      <a:pt x="333440" y="5687"/>
                    </a:lnTo>
                    <a:cubicBezTo>
                      <a:pt x="343213" y="0"/>
                      <a:pt x="355287" y="0"/>
                      <a:pt x="365060" y="56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101600"/>
                <a:ext cx="698500" cy="571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0" name="Freeform 20"/>
          <p:cNvSpPr/>
          <p:nvPr/>
        </p:nvSpPr>
        <p:spPr>
          <a:xfrm flipH="1">
            <a:off x="12873728" y="2872624"/>
            <a:ext cx="13246520" cy="7798888"/>
          </a:xfrm>
          <a:custGeom>
            <a:avLst/>
            <a:gdLst/>
            <a:ahLst/>
            <a:cxnLst/>
            <a:rect l="l" t="t" r="r" b="b"/>
            <a:pathLst>
              <a:path w="13246520" h="7798888">
                <a:moveTo>
                  <a:pt x="13246520" y="0"/>
                </a:moveTo>
                <a:lnTo>
                  <a:pt x="0" y="0"/>
                </a:lnTo>
                <a:lnTo>
                  <a:pt x="0" y="7798888"/>
                </a:lnTo>
                <a:lnTo>
                  <a:pt x="13246520" y="7798888"/>
                </a:lnTo>
                <a:lnTo>
                  <a:pt x="1324652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398333" y="3832623"/>
            <a:ext cx="7102478" cy="6454377"/>
          </a:xfrm>
          <a:custGeom>
            <a:avLst/>
            <a:gdLst/>
            <a:ahLst/>
            <a:cxnLst/>
            <a:rect l="l" t="t" r="r" b="b"/>
            <a:pathLst>
              <a:path w="7102478" h="6454377">
                <a:moveTo>
                  <a:pt x="0" y="0"/>
                </a:moveTo>
                <a:lnTo>
                  <a:pt x="7102478" y="0"/>
                </a:lnTo>
                <a:lnTo>
                  <a:pt x="7102478" y="6454377"/>
                </a:lnTo>
                <a:lnTo>
                  <a:pt x="0" y="6454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9477932" y="3421219"/>
            <a:ext cx="7506561" cy="6450951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10100" y="0"/>
              <a:ext cx="792599" cy="698500"/>
            </a:xfrm>
            <a:custGeom>
              <a:avLst/>
              <a:gdLst/>
              <a:ahLst/>
              <a:cxnLst/>
              <a:rect l="l" t="t" r="r" b="b"/>
              <a:pathLst>
                <a:path w="792599" h="698500">
                  <a:moveTo>
                    <a:pt x="776248" y="394714"/>
                  </a:moveTo>
                  <a:lnTo>
                    <a:pt x="625952" y="653036"/>
                  </a:lnTo>
                  <a:cubicBezTo>
                    <a:pt x="609575" y="681184"/>
                    <a:pt x="579466" y="698500"/>
                    <a:pt x="546901" y="698500"/>
                  </a:cubicBezTo>
                  <a:lnTo>
                    <a:pt x="245699" y="698500"/>
                  </a:lnTo>
                  <a:cubicBezTo>
                    <a:pt x="213134" y="698500"/>
                    <a:pt x="183025" y="681184"/>
                    <a:pt x="166648" y="653036"/>
                  </a:cubicBezTo>
                  <a:lnTo>
                    <a:pt x="16352" y="394714"/>
                  </a:lnTo>
                  <a:cubicBezTo>
                    <a:pt x="0" y="366610"/>
                    <a:pt x="0" y="331890"/>
                    <a:pt x="16352" y="303786"/>
                  </a:cubicBezTo>
                  <a:lnTo>
                    <a:pt x="166648" y="45464"/>
                  </a:lnTo>
                  <a:cubicBezTo>
                    <a:pt x="183025" y="17316"/>
                    <a:pt x="213134" y="0"/>
                    <a:pt x="245699" y="0"/>
                  </a:cubicBezTo>
                  <a:lnTo>
                    <a:pt x="546901" y="0"/>
                  </a:lnTo>
                  <a:cubicBezTo>
                    <a:pt x="579466" y="0"/>
                    <a:pt x="609575" y="17316"/>
                    <a:pt x="625952" y="45464"/>
                  </a:cubicBezTo>
                  <a:lnTo>
                    <a:pt x="776248" y="303786"/>
                  </a:lnTo>
                  <a:cubicBezTo>
                    <a:pt x="792600" y="331890"/>
                    <a:pt x="792600" y="366610"/>
                    <a:pt x="776248" y="3947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059960" y="3832623"/>
            <a:ext cx="6342505" cy="5628143"/>
            <a:chOff x="0" y="0"/>
            <a:chExt cx="4346359" cy="3856825"/>
          </a:xfrm>
        </p:grpSpPr>
        <p:sp>
          <p:nvSpPr>
            <p:cNvPr id="26" name="Freeform 26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7"/>
              <a:stretch>
                <a:fillRect l="-9158" r="-9158"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>
            <a:off x="11520751" y="18673"/>
            <a:ext cx="5545092" cy="5039102"/>
          </a:xfrm>
          <a:custGeom>
            <a:avLst/>
            <a:gdLst/>
            <a:ahLst/>
            <a:cxnLst/>
            <a:rect l="l" t="t" r="r" b="b"/>
            <a:pathLst>
              <a:path w="5545092" h="5039102">
                <a:moveTo>
                  <a:pt x="0" y="0"/>
                </a:moveTo>
                <a:lnTo>
                  <a:pt x="5545092" y="0"/>
                </a:lnTo>
                <a:lnTo>
                  <a:pt x="5545092" y="5039102"/>
                </a:lnTo>
                <a:lnTo>
                  <a:pt x="0" y="50391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2051651" y="560219"/>
            <a:ext cx="5142392" cy="4419243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10407" y="0"/>
              <a:ext cx="791985" cy="698500"/>
            </a:xfrm>
            <a:custGeom>
              <a:avLst/>
              <a:gdLst/>
              <a:ahLst/>
              <a:cxnLst/>
              <a:rect l="l" t="t" r="r" b="b"/>
              <a:pathLst>
                <a:path w="791985" h="698500">
                  <a:moveTo>
                    <a:pt x="775137" y="396096"/>
                  </a:moveTo>
                  <a:lnTo>
                    <a:pt x="626449" y="651654"/>
                  </a:lnTo>
                  <a:cubicBezTo>
                    <a:pt x="609574" y="680657"/>
                    <a:pt x="578550" y="698500"/>
                    <a:pt x="544995" y="698500"/>
                  </a:cubicBezTo>
                  <a:lnTo>
                    <a:pt x="246991" y="698500"/>
                  </a:lnTo>
                  <a:cubicBezTo>
                    <a:pt x="213436" y="698500"/>
                    <a:pt x="182412" y="680657"/>
                    <a:pt x="165537" y="651654"/>
                  </a:cubicBezTo>
                  <a:lnTo>
                    <a:pt x="16849" y="396096"/>
                  </a:lnTo>
                  <a:cubicBezTo>
                    <a:pt x="0" y="367138"/>
                    <a:pt x="0" y="331362"/>
                    <a:pt x="16849" y="302404"/>
                  </a:cubicBezTo>
                  <a:lnTo>
                    <a:pt x="165537" y="46846"/>
                  </a:lnTo>
                  <a:cubicBezTo>
                    <a:pt x="182412" y="17843"/>
                    <a:pt x="213436" y="0"/>
                    <a:pt x="246991" y="0"/>
                  </a:cubicBezTo>
                  <a:lnTo>
                    <a:pt x="544995" y="0"/>
                  </a:lnTo>
                  <a:cubicBezTo>
                    <a:pt x="578550" y="0"/>
                    <a:pt x="609574" y="17843"/>
                    <a:pt x="626449" y="46846"/>
                  </a:cubicBezTo>
                  <a:lnTo>
                    <a:pt x="775137" y="302404"/>
                  </a:lnTo>
                  <a:cubicBezTo>
                    <a:pt x="791986" y="331362"/>
                    <a:pt x="791986" y="367138"/>
                    <a:pt x="775137" y="396096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494123" y="880876"/>
            <a:ext cx="4257448" cy="3777928"/>
            <a:chOff x="0" y="0"/>
            <a:chExt cx="4346359" cy="3856825"/>
          </a:xfrm>
        </p:grpSpPr>
        <p:sp>
          <p:nvSpPr>
            <p:cNvPr id="32" name="Freeform 32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8"/>
              <a:stretch>
                <a:fillRect l="-26699" r="-6491"/>
              </a:stretch>
            </a:blipFill>
          </p:spPr>
        </p:sp>
      </p:grpSp>
      <p:sp>
        <p:nvSpPr>
          <p:cNvPr id="34" name="TextBox 34"/>
          <p:cNvSpPr txBox="1"/>
          <p:nvPr/>
        </p:nvSpPr>
        <p:spPr>
          <a:xfrm>
            <a:off x="762000" y="7892656"/>
            <a:ext cx="6896100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158"/>
              </a:lnSpc>
            </a:pPr>
            <a:r>
              <a:rPr lang="id-ID" sz="2924" dirty="0">
                <a:solidFill>
                  <a:srgbClr val="112D4E"/>
                </a:solidFill>
                <a:latin typeface="Barlow Bold"/>
              </a:rPr>
              <a:t>DINAS PENDIDIKAN DAN KEBUDAYAAN</a:t>
            </a:r>
            <a:endParaRPr lang="en-US" sz="2924" dirty="0">
              <a:solidFill>
                <a:srgbClr val="112D4E"/>
              </a:solidFill>
              <a:latin typeface="Barlow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-38100" y="8637707"/>
            <a:ext cx="9523087" cy="506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408"/>
              </a:lnSpc>
            </a:pPr>
            <a:r>
              <a:rPr lang="id-ID" sz="3241" b="1" spc="-48" dirty="0">
                <a:solidFill>
                  <a:srgbClr val="000000"/>
                </a:solidFill>
                <a:latin typeface="Barlow Medium"/>
              </a:rPr>
              <a:t>KARANGANYAR  MAJU, KOMPETITIF DAN HARMONI</a:t>
            </a:r>
            <a:endParaRPr lang="en-US" sz="3241" b="1" spc="-48" dirty="0">
              <a:solidFill>
                <a:srgbClr val="000000"/>
              </a:solidFill>
              <a:latin typeface="Barlow Medium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28016"/>
            <a:ext cx="2121402" cy="2567112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828799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30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1179" y="2071741"/>
            <a:ext cx="4724400" cy="1470025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9600" b="1" dirty="0"/>
              <a:t>LULUSAN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489325"/>
            <a:ext cx="5251231" cy="18288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 Black" pitchFamily="34" charset="0"/>
              </a:rPr>
              <a:t>TK</a:t>
            </a:r>
          </a:p>
          <a:p>
            <a:r>
              <a:rPr lang="en-US" b="1" dirty="0">
                <a:solidFill>
                  <a:schemeClr val="tx1"/>
                </a:solidFill>
                <a:latin typeface="Arial Black" pitchFamily="34" charset="0"/>
              </a:rPr>
              <a:t>10.059  </a:t>
            </a:r>
            <a:r>
              <a:rPr lang="en-US" b="1" dirty="0" err="1">
                <a:solidFill>
                  <a:schemeClr val="tx1"/>
                </a:solidFill>
                <a:latin typeface="Arial Black" pitchFamily="34" charset="0"/>
              </a:rPr>
              <a:t>Siswa</a:t>
            </a:r>
            <a:endParaRPr lang="en-US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1" y="5859517"/>
            <a:ext cx="958282" cy="111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81603" y="7555772"/>
            <a:ext cx="4572000" cy="1828800"/>
          </a:xfrm>
          <a:prstGeom prst="rect">
            <a:avLst/>
          </a:prstGeom>
        </p:spPr>
        <p:txBody>
          <a:bodyPr vert="horz" lIns="0" tIns="81642" rIns="32657" bIns="81642">
            <a:normAutofit/>
          </a:bodyPr>
          <a:lstStyle>
            <a:lvl1pPr marL="0" marR="81642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2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FFC000"/>
                </a:solidFill>
                <a:latin typeface="Arial Black" pitchFamily="34" charset="0"/>
              </a:rPr>
              <a:t>SMP</a:t>
            </a:r>
          </a:p>
          <a:p>
            <a:r>
              <a:rPr lang="en-US" b="1" dirty="0">
                <a:latin typeface="Arial Black" pitchFamily="34" charset="0"/>
              </a:rPr>
              <a:t>10.602  </a:t>
            </a:r>
            <a:r>
              <a:rPr lang="en-US" b="1" dirty="0" err="1">
                <a:latin typeface="Arial Black" pitchFamily="34" charset="0"/>
              </a:rPr>
              <a:t>Siswa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226879" y="5457497"/>
            <a:ext cx="4953000" cy="1828800"/>
          </a:xfrm>
          <a:prstGeom prst="rect">
            <a:avLst/>
          </a:prstGeom>
        </p:spPr>
        <p:txBody>
          <a:bodyPr vert="horz" lIns="0" tIns="81642" rIns="32657" bIns="81642">
            <a:normAutofit/>
          </a:bodyPr>
          <a:lstStyle>
            <a:lvl1pPr marL="0" marR="81642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2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FFC000"/>
                </a:solidFill>
                <a:latin typeface="Arial Black" pitchFamily="34" charset="0"/>
              </a:rPr>
              <a:t>SD</a:t>
            </a:r>
          </a:p>
          <a:p>
            <a:r>
              <a:rPr lang="en-US" b="1" dirty="0">
                <a:latin typeface="Arial Black" pitchFamily="34" charset="0"/>
              </a:rPr>
              <a:t>10.832  </a:t>
            </a:r>
            <a:r>
              <a:rPr lang="en-US" b="1" dirty="0" err="1">
                <a:latin typeface="Arial Black" pitchFamily="34" charset="0"/>
              </a:rPr>
              <a:t>Siswa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34400" y="2071742"/>
            <a:ext cx="8686800" cy="1470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lIns="0" tIns="0" rIns="32657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100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DAYATAMPUNG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0252184" y="5287239"/>
            <a:ext cx="5251231" cy="1828800"/>
          </a:xfrm>
          <a:prstGeom prst="rect">
            <a:avLst/>
          </a:prstGeom>
        </p:spPr>
        <p:txBody>
          <a:bodyPr vert="horz" lIns="0" tIns="81642" rIns="32657" bIns="81642">
            <a:normAutofit/>
          </a:bodyPr>
          <a:lstStyle>
            <a:lvl1pPr marL="0" marR="81642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2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FFC000"/>
                </a:solidFill>
                <a:latin typeface="Arial Black" pitchFamily="34" charset="0"/>
              </a:rPr>
              <a:t>SD</a:t>
            </a:r>
          </a:p>
          <a:p>
            <a:r>
              <a:rPr lang="en-US" b="1" dirty="0">
                <a:latin typeface="Arial Black" pitchFamily="34" charset="0"/>
              </a:rPr>
              <a:t>  15.517 </a:t>
            </a:r>
            <a:r>
              <a:rPr lang="en-US" b="1" dirty="0" err="1">
                <a:latin typeface="Arial Black" pitchFamily="34" charset="0"/>
              </a:rPr>
              <a:t>Siswa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0223281" y="7281310"/>
            <a:ext cx="5251231" cy="1828800"/>
          </a:xfrm>
          <a:prstGeom prst="rect">
            <a:avLst/>
          </a:prstGeom>
        </p:spPr>
        <p:txBody>
          <a:bodyPr vert="horz" lIns="0" tIns="81642" rIns="32657" bIns="81642">
            <a:normAutofit/>
          </a:bodyPr>
          <a:lstStyle>
            <a:lvl1pPr marL="0" marR="81642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2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FFC000"/>
                </a:solidFill>
                <a:latin typeface="Arial Black" pitchFamily="34" charset="0"/>
              </a:rPr>
              <a:t>SMP</a:t>
            </a:r>
          </a:p>
          <a:p>
            <a:r>
              <a:rPr lang="en-US" b="1" dirty="0">
                <a:latin typeface="Arial Black" pitchFamily="34" charset="0"/>
              </a:rPr>
              <a:t>12.192 </a:t>
            </a:r>
            <a:r>
              <a:rPr lang="en-US" b="1" dirty="0" err="1">
                <a:latin typeface="Arial Black" pitchFamily="34" charset="0"/>
              </a:rPr>
              <a:t>Siswa</a:t>
            </a:r>
            <a:endParaRPr lang="en-US" b="1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73" y="4000500"/>
            <a:ext cx="93249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1" y="8021408"/>
            <a:ext cx="1371601" cy="134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838" y="5813890"/>
            <a:ext cx="957263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669" y="7799453"/>
            <a:ext cx="13716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142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799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18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801627" y="4589544"/>
            <a:ext cx="11271991" cy="13116499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4760"/>
              <a:ext cx="698500" cy="803279"/>
            </a:xfrm>
            <a:custGeom>
              <a:avLst/>
              <a:gdLst/>
              <a:ahLst/>
              <a:cxnLst/>
              <a:rect l="l" t="t" r="r" b="b"/>
              <a:pathLst>
                <a:path w="698500" h="803279">
                  <a:moveTo>
                    <a:pt x="370677" y="7707"/>
                  </a:moveTo>
                  <a:lnTo>
                    <a:pt x="677073" y="185973"/>
                  </a:lnTo>
                  <a:cubicBezTo>
                    <a:pt x="690339" y="193692"/>
                    <a:pt x="698500" y="207882"/>
                    <a:pt x="698500" y="223230"/>
                  </a:cubicBezTo>
                  <a:lnTo>
                    <a:pt x="698500" y="580050"/>
                  </a:lnTo>
                  <a:cubicBezTo>
                    <a:pt x="698500" y="595398"/>
                    <a:pt x="690339" y="609588"/>
                    <a:pt x="677073" y="617307"/>
                  </a:cubicBezTo>
                  <a:lnTo>
                    <a:pt x="370677" y="795573"/>
                  </a:lnTo>
                  <a:cubicBezTo>
                    <a:pt x="357432" y="803280"/>
                    <a:pt x="341068" y="803280"/>
                    <a:pt x="327823" y="795573"/>
                  </a:cubicBezTo>
                  <a:lnTo>
                    <a:pt x="21427" y="617307"/>
                  </a:lnTo>
                  <a:cubicBezTo>
                    <a:pt x="8161" y="609588"/>
                    <a:pt x="0" y="595398"/>
                    <a:pt x="0" y="580050"/>
                  </a:cubicBezTo>
                  <a:lnTo>
                    <a:pt x="0" y="223230"/>
                  </a:lnTo>
                  <a:cubicBezTo>
                    <a:pt x="0" y="207882"/>
                    <a:pt x="8161" y="193692"/>
                    <a:pt x="21427" y="185973"/>
                  </a:cubicBezTo>
                  <a:lnTo>
                    <a:pt x="327823" y="7707"/>
                  </a:lnTo>
                  <a:cubicBezTo>
                    <a:pt x="341068" y="0"/>
                    <a:pt x="357432" y="0"/>
                    <a:pt x="370677" y="7707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9F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-1145085" y="-2211363"/>
            <a:ext cx="6530478" cy="7599102"/>
            <a:chOff x="0" y="0"/>
            <a:chExt cx="6985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8217"/>
              <a:ext cx="698500" cy="796367"/>
            </a:xfrm>
            <a:custGeom>
              <a:avLst/>
              <a:gdLst/>
              <a:ahLst/>
              <a:cxnLst/>
              <a:rect l="l" t="t" r="r" b="b"/>
              <a:pathLst>
                <a:path w="698500" h="796367">
                  <a:moveTo>
                    <a:pt x="386235" y="13301"/>
                  </a:moveTo>
                  <a:lnTo>
                    <a:pt x="661515" y="173465"/>
                  </a:lnTo>
                  <a:cubicBezTo>
                    <a:pt x="684413" y="186787"/>
                    <a:pt x="698500" y="211281"/>
                    <a:pt x="698500" y="237772"/>
                  </a:cubicBezTo>
                  <a:lnTo>
                    <a:pt x="698500" y="558594"/>
                  </a:lnTo>
                  <a:cubicBezTo>
                    <a:pt x="698500" y="585085"/>
                    <a:pt x="684413" y="609579"/>
                    <a:pt x="661515" y="622902"/>
                  </a:cubicBezTo>
                  <a:lnTo>
                    <a:pt x="386235" y="783064"/>
                  </a:lnTo>
                  <a:cubicBezTo>
                    <a:pt x="363372" y="796366"/>
                    <a:pt x="335128" y="796366"/>
                    <a:pt x="312265" y="783064"/>
                  </a:cubicBezTo>
                  <a:lnTo>
                    <a:pt x="36985" y="622902"/>
                  </a:lnTo>
                  <a:cubicBezTo>
                    <a:pt x="14087" y="609579"/>
                    <a:pt x="0" y="585085"/>
                    <a:pt x="0" y="558594"/>
                  </a:cubicBezTo>
                  <a:lnTo>
                    <a:pt x="0" y="237772"/>
                  </a:lnTo>
                  <a:cubicBezTo>
                    <a:pt x="0" y="211281"/>
                    <a:pt x="14087" y="186787"/>
                    <a:pt x="36985" y="173465"/>
                  </a:cubicBezTo>
                  <a:lnTo>
                    <a:pt x="312265" y="13301"/>
                  </a:lnTo>
                  <a:cubicBezTo>
                    <a:pt x="335128" y="0"/>
                    <a:pt x="363372" y="0"/>
                    <a:pt x="386235" y="13301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-1421899" y="-4351331"/>
            <a:ext cx="9617076" cy="8264675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5565" y="0"/>
              <a:ext cx="801670" cy="698500"/>
            </a:xfrm>
            <a:custGeom>
              <a:avLst/>
              <a:gdLst/>
              <a:ahLst/>
              <a:cxnLst/>
              <a:rect l="l" t="t" r="r" b="b"/>
              <a:pathLst>
                <a:path w="801670" h="698500">
                  <a:moveTo>
                    <a:pt x="792661" y="374299"/>
                  </a:moveTo>
                  <a:lnTo>
                    <a:pt x="618609" y="673451"/>
                  </a:lnTo>
                  <a:cubicBezTo>
                    <a:pt x="609586" y="688959"/>
                    <a:pt x="592997" y="698500"/>
                    <a:pt x="575054" y="698500"/>
                  </a:cubicBezTo>
                  <a:lnTo>
                    <a:pt x="226616" y="698500"/>
                  </a:lnTo>
                  <a:cubicBezTo>
                    <a:pt x="208673" y="698500"/>
                    <a:pt x="192084" y="688959"/>
                    <a:pt x="183061" y="673451"/>
                  </a:cubicBezTo>
                  <a:lnTo>
                    <a:pt x="9009" y="374299"/>
                  </a:lnTo>
                  <a:cubicBezTo>
                    <a:pt x="0" y="358815"/>
                    <a:pt x="0" y="339685"/>
                    <a:pt x="9009" y="324201"/>
                  </a:cubicBezTo>
                  <a:lnTo>
                    <a:pt x="183061" y="25049"/>
                  </a:lnTo>
                  <a:cubicBezTo>
                    <a:pt x="192084" y="9541"/>
                    <a:pt x="208673" y="0"/>
                    <a:pt x="226616" y="0"/>
                  </a:cubicBezTo>
                  <a:lnTo>
                    <a:pt x="575054" y="0"/>
                  </a:lnTo>
                  <a:cubicBezTo>
                    <a:pt x="592997" y="0"/>
                    <a:pt x="609586" y="9541"/>
                    <a:pt x="618609" y="25049"/>
                  </a:cubicBezTo>
                  <a:lnTo>
                    <a:pt x="792661" y="324201"/>
                  </a:lnTo>
                  <a:cubicBezTo>
                    <a:pt x="801670" y="339685"/>
                    <a:pt x="801670" y="358815"/>
                    <a:pt x="792661" y="37429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4F4F4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-188338" y="633728"/>
            <a:ext cx="9778481" cy="8886195"/>
          </a:xfrm>
          <a:custGeom>
            <a:avLst/>
            <a:gdLst/>
            <a:ahLst/>
            <a:cxnLst/>
            <a:rect l="l" t="t" r="r" b="b"/>
            <a:pathLst>
              <a:path w="9778481" h="8886195">
                <a:moveTo>
                  <a:pt x="0" y="0"/>
                </a:moveTo>
                <a:lnTo>
                  <a:pt x="9778481" y="0"/>
                </a:lnTo>
                <a:lnTo>
                  <a:pt x="9778481" y="8886194"/>
                </a:lnTo>
                <a:lnTo>
                  <a:pt x="0" y="8886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4120744" y="7220467"/>
            <a:ext cx="6750092" cy="7854652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9274"/>
              <a:ext cx="698500" cy="794252"/>
            </a:xfrm>
            <a:custGeom>
              <a:avLst/>
              <a:gdLst/>
              <a:ahLst/>
              <a:cxnLst/>
              <a:rect l="l" t="t" r="r" b="b"/>
              <a:pathLst>
                <a:path w="698500" h="794252">
                  <a:moveTo>
                    <a:pt x="390995" y="15014"/>
                  </a:moveTo>
                  <a:lnTo>
                    <a:pt x="656755" y="169638"/>
                  </a:lnTo>
                  <a:cubicBezTo>
                    <a:pt x="682600" y="184675"/>
                    <a:pt x="698500" y="212321"/>
                    <a:pt x="698500" y="242223"/>
                  </a:cubicBezTo>
                  <a:lnTo>
                    <a:pt x="698500" y="552029"/>
                  </a:lnTo>
                  <a:cubicBezTo>
                    <a:pt x="698500" y="581931"/>
                    <a:pt x="682600" y="609577"/>
                    <a:pt x="656755" y="624614"/>
                  </a:cubicBezTo>
                  <a:lnTo>
                    <a:pt x="390995" y="779238"/>
                  </a:lnTo>
                  <a:cubicBezTo>
                    <a:pt x="365190" y="794252"/>
                    <a:pt x="333310" y="794252"/>
                    <a:pt x="307505" y="779238"/>
                  </a:cubicBezTo>
                  <a:lnTo>
                    <a:pt x="41745" y="624614"/>
                  </a:lnTo>
                  <a:cubicBezTo>
                    <a:pt x="15900" y="609577"/>
                    <a:pt x="0" y="581931"/>
                    <a:pt x="0" y="552029"/>
                  </a:cubicBezTo>
                  <a:lnTo>
                    <a:pt x="0" y="242223"/>
                  </a:lnTo>
                  <a:cubicBezTo>
                    <a:pt x="0" y="212321"/>
                    <a:pt x="15900" y="184675"/>
                    <a:pt x="41745" y="169638"/>
                  </a:cubicBezTo>
                  <a:lnTo>
                    <a:pt x="307505" y="15014"/>
                  </a:lnTo>
                  <a:cubicBezTo>
                    <a:pt x="333310" y="0"/>
                    <a:pt x="365190" y="0"/>
                    <a:pt x="390995" y="15014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9525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09062" y="958691"/>
            <a:ext cx="7497828" cy="8724745"/>
            <a:chOff x="0" y="0"/>
            <a:chExt cx="6985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7157"/>
              <a:ext cx="698500" cy="798487"/>
            </a:xfrm>
            <a:custGeom>
              <a:avLst/>
              <a:gdLst/>
              <a:ahLst/>
              <a:cxnLst/>
              <a:rect l="l" t="t" r="r" b="b"/>
              <a:pathLst>
                <a:path w="698500" h="798487">
                  <a:moveTo>
                    <a:pt x="381463" y="11585"/>
                  </a:moveTo>
                  <a:lnTo>
                    <a:pt x="666287" y="177301"/>
                  </a:lnTo>
                  <a:cubicBezTo>
                    <a:pt x="686231" y="188904"/>
                    <a:pt x="698500" y="210238"/>
                    <a:pt x="698500" y="233312"/>
                  </a:cubicBezTo>
                  <a:lnTo>
                    <a:pt x="698500" y="565174"/>
                  </a:lnTo>
                  <a:cubicBezTo>
                    <a:pt x="698500" y="588248"/>
                    <a:pt x="686231" y="609582"/>
                    <a:pt x="666287" y="621185"/>
                  </a:cubicBezTo>
                  <a:lnTo>
                    <a:pt x="381463" y="786901"/>
                  </a:lnTo>
                  <a:cubicBezTo>
                    <a:pt x="361550" y="798486"/>
                    <a:pt x="336950" y="798486"/>
                    <a:pt x="317037" y="786901"/>
                  </a:cubicBezTo>
                  <a:lnTo>
                    <a:pt x="32213" y="621185"/>
                  </a:lnTo>
                  <a:cubicBezTo>
                    <a:pt x="12269" y="609582"/>
                    <a:pt x="0" y="588248"/>
                    <a:pt x="0" y="565174"/>
                  </a:cubicBezTo>
                  <a:lnTo>
                    <a:pt x="0" y="233312"/>
                  </a:lnTo>
                  <a:cubicBezTo>
                    <a:pt x="0" y="210238"/>
                    <a:pt x="12269" y="188904"/>
                    <a:pt x="32213" y="177301"/>
                  </a:cubicBezTo>
                  <a:lnTo>
                    <a:pt x="317037" y="11585"/>
                  </a:lnTo>
                  <a:cubicBezTo>
                    <a:pt x="336950" y="0"/>
                    <a:pt x="361550" y="0"/>
                    <a:pt x="381463" y="11585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1611725" y="1427245"/>
            <a:ext cx="6692501" cy="7787638"/>
            <a:chOff x="0" y="0"/>
            <a:chExt cx="6985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8018"/>
              <a:ext cx="698500" cy="796765"/>
            </a:xfrm>
            <a:custGeom>
              <a:avLst/>
              <a:gdLst/>
              <a:ahLst/>
              <a:cxnLst/>
              <a:rect l="l" t="t" r="r" b="b"/>
              <a:pathLst>
                <a:path w="698500" h="796765">
                  <a:moveTo>
                    <a:pt x="385340" y="12980"/>
                  </a:moveTo>
                  <a:lnTo>
                    <a:pt x="662410" y="174184"/>
                  </a:lnTo>
                  <a:cubicBezTo>
                    <a:pt x="684754" y="187184"/>
                    <a:pt x="698500" y="211085"/>
                    <a:pt x="698500" y="236935"/>
                  </a:cubicBezTo>
                  <a:lnTo>
                    <a:pt x="698500" y="559829"/>
                  </a:lnTo>
                  <a:cubicBezTo>
                    <a:pt x="698500" y="585679"/>
                    <a:pt x="684754" y="609580"/>
                    <a:pt x="662410" y="622580"/>
                  </a:cubicBezTo>
                  <a:lnTo>
                    <a:pt x="385340" y="783784"/>
                  </a:lnTo>
                  <a:cubicBezTo>
                    <a:pt x="363030" y="796764"/>
                    <a:pt x="335470" y="796764"/>
                    <a:pt x="313160" y="783784"/>
                  </a:cubicBezTo>
                  <a:lnTo>
                    <a:pt x="36090" y="622580"/>
                  </a:lnTo>
                  <a:cubicBezTo>
                    <a:pt x="13746" y="609580"/>
                    <a:pt x="0" y="585679"/>
                    <a:pt x="0" y="559829"/>
                  </a:cubicBezTo>
                  <a:lnTo>
                    <a:pt x="0" y="236935"/>
                  </a:lnTo>
                  <a:cubicBezTo>
                    <a:pt x="0" y="211085"/>
                    <a:pt x="13746" y="187184"/>
                    <a:pt x="36090" y="174184"/>
                  </a:cubicBezTo>
                  <a:lnTo>
                    <a:pt x="313160" y="12980"/>
                  </a:lnTo>
                  <a:cubicBezTo>
                    <a:pt x="335470" y="0"/>
                    <a:pt x="363030" y="0"/>
                    <a:pt x="385340" y="12980"/>
                  </a:cubicBezTo>
                  <a:close/>
                </a:path>
              </a:pathLst>
            </a:custGeom>
            <a:blipFill>
              <a:blip r:embed="rId4"/>
              <a:stretch>
                <a:fillRect l="-25523" r="-25523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 rot="-5400000">
            <a:off x="7518976" y="8627532"/>
            <a:ext cx="1084133" cy="1261537"/>
            <a:chOff x="0" y="0"/>
            <a:chExt cx="6985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7697306" y="8835043"/>
            <a:ext cx="727472" cy="846513"/>
            <a:chOff x="0" y="0"/>
            <a:chExt cx="6985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5400000">
            <a:off x="1252837" y="635410"/>
            <a:ext cx="1084133" cy="1261537"/>
            <a:chOff x="0" y="0"/>
            <a:chExt cx="6985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1431168" y="842922"/>
            <a:ext cx="727472" cy="846513"/>
            <a:chOff x="0" y="0"/>
            <a:chExt cx="6985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744520" y="2350793"/>
            <a:ext cx="7269221" cy="526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308"/>
              </a:lnSpc>
            </a:pPr>
            <a:r>
              <a:rPr lang="en-US" sz="9544" spc="-238">
                <a:solidFill>
                  <a:srgbClr val="112D4E"/>
                </a:solidFill>
                <a:latin typeface="Barlow Bold"/>
              </a:rPr>
              <a:t>SYARAT DAN PROSEDUR PPDB JENJANG TK</a:t>
            </a: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3782" y="3343751"/>
            <a:ext cx="5575215" cy="681609"/>
            <a:chOff x="0" y="0"/>
            <a:chExt cx="4986220" cy="609600"/>
          </a:xfrm>
        </p:grpSpPr>
        <p:sp>
          <p:nvSpPr>
            <p:cNvPr id="3" name="Freeform 3"/>
            <p:cNvSpPr/>
            <p:nvPr/>
          </p:nvSpPr>
          <p:spPr>
            <a:xfrm>
              <a:off x="2699" y="0"/>
              <a:ext cx="4980822" cy="609600"/>
            </a:xfrm>
            <a:custGeom>
              <a:avLst/>
              <a:gdLst/>
              <a:ahLst/>
              <a:cxnLst/>
              <a:rect l="l" t="t" r="r" b="b"/>
              <a:pathLst>
                <a:path w="4980822" h="609600">
                  <a:moveTo>
                    <a:pt x="4769212" y="0"/>
                  </a:moveTo>
                  <a:lnTo>
                    <a:pt x="8410" y="0"/>
                  </a:lnTo>
                  <a:cubicBezTo>
                    <a:pt x="5836" y="0"/>
                    <a:pt x="3419" y="1237"/>
                    <a:pt x="1914" y="3325"/>
                  </a:cubicBezTo>
                  <a:cubicBezTo>
                    <a:pt x="410" y="5413"/>
                    <a:pt x="0" y="8097"/>
                    <a:pt x="814" y="10539"/>
                  </a:cubicBezTo>
                  <a:lnTo>
                    <a:pt x="196988" y="599061"/>
                  </a:lnTo>
                  <a:cubicBezTo>
                    <a:pt x="199086" y="605355"/>
                    <a:pt x="204976" y="609600"/>
                    <a:pt x="211610" y="609600"/>
                  </a:cubicBezTo>
                  <a:lnTo>
                    <a:pt x="4972412" y="609600"/>
                  </a:lnTo>
                  <a:cubicBezTo>
                    <a:pt x="4974986" y="609600"/>
                    <a:pt x="4977403" y="608363"/>
                    <a:pt x="4978908" y="606275"/>
                  </a:cubicBezTo>
                  <a:cubicBezTo>
                    <a:pt x="4980412" y="604187"/>
                    <a:pt x="4980822" y="601503"/>
                    <a:pt x="4980008" y="599061"/>
                  </a:cubicBezTo>
                  <a:lnTo>
                    <a:pt x="4783834" y="10539"/>
                  </a:lnTo>
                  <a:cubicBezTo>
                    <a:pt x="4781736" y="4245"/>
                    <a:pt x="4775846" y="0"/>
                    <a:pt x="476921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78302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98654" y="4670726"/>
            <a:ext cx="5002105" cy="681609"/>
            <a:chOff x="0" y="0"/>
            <a:chExt cx="4473657" cy="609600"/>
          </a:xfrm>
        </p:grpSpPr>
        <p:sp>
          <p:nvSpPr>
            <p:cNvPr id="6" name="Freeform 6"/>
            <p:cNvSpPr/>
            <p:nvPr/>
          </p:nvSpPr>
          <p:spPr>
            <a:xfrm>
              <a:off x="3008" y="0"/>
              <a:ext cx="4467640" cy="609600"/>
            </a:xfrm>
            <a:custGeom>
              <a:avLst/>
              <a:gdLst/>
              <a:ahLst/>
              <a:cxnLst/>
              <a:rect l="l" t="t" r="r" b="b"/>
              <a:pathLst>
                <a:path w="4467640" h="609600">
                  <a:moveTo>
                    <a:pt x="4255067" y="0"/>
                  </a:moveTo>
                  <a:lnTo>
                    <a:pt x="9374" y="0"/>
                  </a:lnTo>
                  <a:cubicBezTo>
                    <a:pt x="6505" y="0"/>
                    <a:pt x="3811" y="1379"/>
                    <a:pt x="2134" y="3706"/>
                  </a:cubicBezTo>
                  <a:cubicBezTo>
                    <a:pt x="457" y="6033"/>
                    <a:pt x="0" y="9025"/>
                    <a:pt x="907" y="11746"/>
                  </a:cubicBezTo>
                  <a:lnTo>
                    <a:pt x="196277" y="597854"/>
                  </a:lnTo>
                  <a:cubicBezTo>
                    <a:pt x="198615" y="604868"/>
                    <a:pt x="205180" y="609600"/>
                    <a:pt x="212574" y="609600"/>
                  </a:cubicBezTo>
                  <a:lnTo>
                    <a:pt x="4458267" y="609600"/>
                  </a:lnTo>
                  <a:cubicBezTo>
                    <a:pt x="4461136" y="609600"/>
                    <a:pt x="4463830" y="608221"/>
                    <a:pt x="4465507" y="605894"/>
                  </a:cubicBezTo>
                  <a:cubicBezTo>
                    <a:pt x="4467185" y="603567"/>
                    <a:pt x="4467641" y="600575"/>
                    <a:pt x="4466734" y="597854"/>
                  </a:cubicBezTo>
                  <a:lnTo>
                    <a:pt x="4271365" y="11746"/>
                  </a:lnTo>
                  <a:cubicBezTo>
                    <a:pt x="4269026" y="4732"/>
                    <a:pt x="4262461" y="0"/>
                    <a:pt x="425506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4270457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60169" y="3231266"/>
            <a:ext cx="1538485" cy="906579"/>
            <a:chOff x="0" y="0"/>
            <a:chExt cx="1034505" cy="609600"/>
          </a:xfrm>
        </p:grpSpPr>
        <p:sp>
          <p:nvSpPr>
            <p:cNvPr id="9" name="Freeform 9"/>
            <p:cNvSpPr/>
            <p:nvPr/>
          </p:nvSpPr>
          <p:spPr>
            <a:xfrm>
              <a:off x="14672" y="0"/>
              <a:ext cx="1005162" cy="609600"/>
            </a:xfrm>
            <a:custGeom>
              <a:avLst/>
              <a:gdLst/>
              <a:ahLst/>
              <a:cxnLst/>
              <a:rect l="l" t="t" r="r" b="b"/>
              <a:pathLst>
                <a:path w="1005162" h="609600">
                  <a:moveTo>
                    <a:pt x="756247" y="0"/>
                  </a:moveTo>
                  <a:lnTo>
                    <a:pt x="45714" y="0"/>
                  </a:lnTo>
                  <a:cubicBezTo>
                    <a:pt x="31724" y="0"/>
                    <a:pt x="18586" y="6725"/>
                    <a:pt x="10406" y="18075"/>
                  </a:cubicBezTo>
                  <a:cubicBezTo>
                    <a:pt x="2225" y="29425"/>
                    <a:pt x="0" y="44015"/>
                    <a:pt x="4424" y="57287"/>
                  </a:cubicBezTo>
                  <a:lnTo>
                    <a:pt x="169432" y="552313"/>
                  </a:lnTo>
                  <a:cubicBezTo>
                    <a:pt x="180836" y="586524"/>
                    <a:pt x="212852" y="609600"/>
                    <a:pt x="248914" y="609600"/>
                  </a:cubicBezTo>
                  <a:lnTo>
                    <a:pt x="959447" y="609600"/>
                  </a:lnTo>
                  <a:cubicBezTo>
                    <a:pt x="973437" y="609600"/>
                    <a:pt x="986575" y="602875"/>
                    <a:pt x="994755" y="591525"/>
                  </a:cubicBezTo>
                  <a:cubicBezTo>
                    <a:pt x="1002936" y="580175"/>
                    <a:pt x="1005161" y="565585"/>
                    <a:pt x="1000737" y="552313"/>
                  </a:cubicBezTo>
                  <a:lnTo>
                    <a:pt x="835729" y="57287"/>
                  </a:lnTo>
                  <a:cubicBezTo>
                    <a:pt x="824325" y="23076"/>
                    <a:pt x="792309" y="0"/>
                    <a:pt x="7562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83130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855866" y="4495001"/>
            <a:ext cx="1538485" cy="906579"/>
            <a:chOff x="0" y="0"/>
            <a:chExt cx="1034505" cy="609600"/>
          </a:xfrm>
        </p:grpSpPr>
        <p:sp>
          <p:nvSpPr>
            <p:cNvPr id="12" name="Freeform 12"/>
            <p:cNvSpPr/>
            <p:nvPr/>
          </p:nvSpPr>
          <p:spPr>
            <a:xfrm>
              <a:off x="14672" y="0"/>
              <a:ext cx="1005162" cy="609600"/>
            </a:xfrm>
            <a:custGeom>
              <a:avLst/>
              <a:gdLst/>
              <a:ahLst/>
              <a:cxnLst/>
              <a:rect l="l" t="t" r="r" b="b"/>
              <a:pathLst>
                <a:path w="1005162" h="609600">
                  <a:moveTo>
                    <a:pt x="756247" y="0"/>
                  </a:moveTo>
                  <a:lnTo>
                    <a:pt x="45714" y="0"/>
                  </a:lnTo>
                  <a:cubicBezTo>
                    <a:pt x="31724" y="0"/>
                    <a:pt x="18586" y="6725"/>
                    <a:pt x="10406" y="18075"/>
                  </a:cubicBezTo>
                  <a:cubicBezTo>
                    <a:pt x="2225" y="29425"/>
                    <a:pt x="0" y="44015"/>
                    <a:pt x="4424" y="57287"/>
                  </a:cubicBezTo>
                  <a:lnTo>
                    <a:pt x="169432" y="552313"/>
                  </a:lnTo>
                  <a:cubicBezTo>
                    <a:pt x="180836" y="586524"/>
                    <a:pt x="212852" y="609600"/>
                    <a:pt x="248914" y="609600"/>
                  </a:cubicBezTo>
                  <a:lnTo>
                    <a:pt x="959447" y="609600"/>
                  </a:lnTo>
                  <a:cubicBezTo>
                    <a:pt x="973437" y="609600"/>
                    <a:pt x="986575" y="602875"/>
                    <a:pt x="994755" y="591525"/>
                  </a:cubicBezTo>
                  <a:cubicBezTo>
                    <a:pt x="1002936" y="580175"/>
                    <a:pt x="1005161" y="565585"/>
                    <a:pt x="1000737" y="552313"/>
                  </a:cubicBezTo>
                  <a:lnTo>
                    <a:pt x="835729" y="57287"/>
                  </a:lnTo>
                  <a:cubicBezTo>
                    <a:pt x="824325" y="23076"/>
                    <a:pt x="792309" y="0"/>
                    <a:pt x="7562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83130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938760" y="3449016"/>
            <a:ext cx="581303" cy="707337"/>
          </a:xfrm>
          <a:custGeom>
            <a:avLst/>
            <a:gdLst/>
            <a:ahLst/>
            <a:cxnLst/>
            <a:rect l="l" t="t" r="r" b="b"/>
            <a:pathLst>
              <a:path w="581303" h="707337">
                <a:moveTo>
                  <a:pt x="0" y="0"/>
                </a:moveTo>
                <a:lnTo>
                  <a:pt x="581303" y="0"/>
                </a:lnTo>
                <a:lnTo>
                  <a:pt x="581303" y="707338"/>
                </a:lnTo>
                <a:lnTo>
                  <a:pt x="0" y="707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 flipH="1">
            <a:off x="11711556" y="473809"/>
            <a:ext cx="7735657" cy="6788039"/>
          </a:xfrm>
          <a:custGeom>
            <a:avLst/>
            <a:gdLst/>
            <a:ahLst/>
            <a:cxnLst/>
            <a:rect l="l" t="t" r="r" b="b"/>
            <a:pathLst>
              <a:path w="7735657" h="6788039">
                <a:moveTo>
                  <a:pt x="7735658" y="0"/>
                </a:moveTo>
                <a:lnTo>
                  <a:pt x="0" y="0"/>
                </a:lnTo>
                <a:lnTo>
                  <a:pt x="0" y="6788039"/>
                </a:lnTo>
                <a:lnTo>
                  <a:pt x="7735658" y="6788039"/>
                </a:lnTo>
                <a:lnTo>
                  <a:pt x="773565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2212232" y="3957676"/>
            <a:ext cx="8166999" cy="7421760"/>
          </a:xfrm>
          <a:custGeom>
            <a:avLst/>
            <a:gdLst/>
            <a:ahLst/>
            <a:cxnLst/>
            <a:rect l="l" t="t" r="r" b="b"/>
            <a:pathLst>
              <a:path w="8166999" h="7421760">
                <a:moveTo>
                  <a:pt x="0" y="0"/>
                </a:moveTo>
                <a:lnTo>
                  <a:pt x="8166998" y="0"/>
                </a:lnTo>
                <a:lnTo>
                  <a:pt x="8166998" y="7421760"/>
                </a:lnTo>
                <a:lnTo>
                  <a:pt x="0" y="74217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3042425" y="3585056"/>
            <a:ext cx="6737837" cy="7840392"/>
            <a:chOff x="0" y="0"/>
            <a:chExt cx="6985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7964"/>
              <a:ext cx="698500" cy="796872"/>
            </a:xfrm>
            <a:custGeom>
              <a:avLst/>
              <a:gdLst/>
              <a:ahLst/>
              <a:cxnLst/>
              <a:rect l="l" t="t" r="r" b="b"/>
              <a:pathLst>
                <a:path w="698500" h="796872">
                  <a:moveTo>
                    <a:pt x="385097" y="12892"/>
                  </a:moveTo>
                  <a:lnTo>
                    <a:pt x="662653" y="174380"/>
                  </a:lnTo>
                  <a:cubicBezTo>
                    <a:pt x="684847" y="187292"/>
                    <a:pt x="698500" y="211032"/>
                    <a:pt x="698500" y="236708"/>
                  </a:cubicBezTo>
                  <a:lnTo>
                    <a:pt x="698500" y="560163"/>
                  </a:lnTo>
                  <a:cubicBezTo>
                    <a:pt x="698500" y="585840"/>
                    <a:pt x="684847" y="609580"/>
                    <a:pt x="662653" y="622492"/>
                  </a:cubicBezTo>
                  <a:lnTo>
                    <a:pt x="385097" y="783980"/>
                  </a:lnTo>
                  <a:cubicBezTo>
                    <a:pt x="362938" y="796872"/>
                    <a:pt x="335562" y="796872"/>
                    <a:pt x="313403" y="783980"/>
                  </a:cubicBezTo>
                  <a:lnTo>
                    <a:pt x="35847" y="622492"/>
                  </a:lnTo>
                  <a:cubicBezTo>
                    <a:pt x="13653" y="609580"/>
                    <a:pt x="0" y="585840"/>
                    <a:pt x="0" y="560163"/>
                  </a:cubicBezTo>
                  <a:lnTo>
                    <a:pt x="0" y="236708"/>
                  </a:lnTo>
                  <a:cubicBezTo>
                    <a:pt x="0" y="211032"/>
                    <a:pt x="13653" y="187292"/>
                    <a:pt x="35847" y="174380"/>
                  </a:cubicBezTo>
                  <a:lnTo>
                    <a:pt x="313403" y="12892"/>
                  </a:lnTo>
                  <a:cubicBezTo>
                    <a:pt x="335562" y="0"/>
                    <a:pt x="362938" y="0"/>
                    <a:pt x="385097" y="12892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3404274" y="4006117"/>
            <a:ext cx="6014139" cy="6998271"/>
            <a:chOff x="0" y="0"/>
            <a:chExt cx="6985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8922"/>
              <a:ext cx="698500" cy="794956"/>
            </a:xfrm>
            <a:custGeom>
              <a:avLst/>
              <a:gdLst/>
              <a:ahLst/>
              <a:cxnLst/>
              <a:rect l="l" t="t" r="r" b="b"/>
              <a:pathLst>
                <a:path w="698500" h="794956">
                  <a:moveTo>
                    <a:pt x="389410" y="14444"/>
                  </a:moveTo>
                  <a:lnTo>
                    <a:pt x="658340" y="170912"/>
                  </a:lnTo>
                  <a:cubicBezTo>
                    <a:pt x="683204" y="185378"/>
                    <a:pt x="698500" y="211975"/>
                    <a:pt x="698500" y="240741"/>
                  </a:cubicBezTo>
                  <a:lnTo>
                    <a:pt x="698500" y="554215"/>
                  </a:lnTo>
                  <a:cubicBezTo>
                    <a:pt x="698500" y="582981"/>
                    <a:pt x="683204" y="609578"/>
                    <a:pt x="658340" y="624044"/>
                  </a:cubicBezTo>
                  <a:lnTo>
                    <a:pt x="389410" y="780512"/>
                  </a:lnTo>
                  <a:cubicBezTo>
                    <a:pt x="364585" y="794956"/>
                    <a:pt x="333915" y="794956"/>
                    <a:pt x="309090" y="780512"/>
                  </a:cubicBezTo>
                  <a:lnTo>
                    <a:pt x="40160" y="624044"/>
                  </a:lnTo>
                  <a:cubicBezTo>
                    <a:pt x="15296" y="609578"/>
                    <a:pt x="0" y="582981"/>
                    <a:pt x="0" y="554215"/>
                  </a:cubicBezTo>
                  <a:lnTo>
                    <a:pt x="0" y="240741"/>
                  </a:lnTo>
                  <a:cubicBezTo>
                    <a:pt x="0" y="211975"/>
                    <a:pt x="15296" y="185378"/>
                    <a:pt x="40160" y="170912"/>
                  </a:cubicBezTo>
                  <a:lnTo>
                    <a:pt x="309090" y="14444"/>
                  </a:lnTo>
                  <a:cubicBezTo>
                    <a:pt x="333915" y="0"/>
                    <a:pt x="364585" y="0"/>
                    <a:pt x="389410" y="14444"/>
                  </a:cubicBezTo>
                  <a:close/>
                </a:path>
              </a:pathLst>
            </a:custGeom>
            <a:blipFill>
              <a:blip r:embed="rId7"/>
              <a:stretch>
                <a:fillRect l="-40474" r="-40474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 rot="-5400000">
            <a:off x="10959448" y="-40142"/>
            <a:ext cx="5024185" cy="4565728"/>
          </a:xfrm>
          <a:custGeom>
            <a:avLst/>
            <a:gdLst/>
            <a:ahLst/>
            <a:cxnLst/>
            <a:rect l="l" t="t" r="r" b="b"/>
            <a:pathLst>
              <a:path w="5024185" h="4565728">
                <a:moveTo>
                  <a:pt x="0" y="0"/>
                </a:moveTo>
                <a:lnTo>
                  <a:pt x="5024185" y="0"/>
                </a:lnTo>
                <a:lnTo>
                  <a:pt x="5024185" y="4565728"/>
                </a:lnTo>
                <a:lnTo>
                  <a:pt x="0" y="456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2000"/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1390175" y="135558"/>
            <a:ext cx="3854195" cy="4484882"/>
            <a:chOff x="0" y="0"/>
            <a:chExt cx="6985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6298"/>
              <a:ext cx="698500" cy="800204"/>
            </a:xfrm>
            <a:custGeom>
              <a:avLst/>
              <a:gdLst/>
              <a:ahLst/>
              <a:cxnLst/>
              <a:rect l="l" t="t" r="r" b="b"/>
              <a:pathLst>
                <a:path w="698500" h="800204">
                  <a:moveTo>
                    <a:pt x="377599" y="10196"/>
                  </a:moveTo>
                  <a:lnTo>
                    <a:pt x="670151" y="180408"/>
                  </a:lnTo>
                  <a:cubicBezTo>
                    <a:pt x="687702" y="190620"/>
                    <a:pt x="698500" y="209394"/>
                    <a:pt x="698500" y="229700"/>
                  </a:cubicBezTo>
                  <a:lnTo>
                    <a:pt x="698500" y="570504"/>
                  </a:lnTo>
                  <a:cubicBezTo>
                    <a:pt x="698500" y="590810"/>
                    <a:pt x="687702" y="609584"/>
                    <a:pt x="670151" y="619796"/>
                  </a:cubicBezTo>
                  <a:lnTo>
                    <a:pt x="377599" y="790008"/>
                  </a:lnTo>
                  <a:cubicBezTo>
                    <a:pt x="360075" y="800204"/>
                    <a:pt x="338425" y="800204"/>
                    <a:pt x="320901" y="790008"/>
                  </a:cubicBezTo>
                  <a:lnTo>
                    <a:pt x="28349" y="619796"/>
                  </a:lnTo>
                  <a:cubicBezTo>
                    <a:pt x="10798" y="609584"/>
                    <a:pt x="0" y="590810"/>
                    <a:pt x="0" y="570504"/>
                  </a:cubicBezTo>
                  <a:lnTo>
                    <a:pt x="0" y="229700"/>
                  </a:lnTo>
                  <a:cubicBezTo>
                    <a:pt x="0" y="209394"/>
                    <a:pt x="10798" y="190620"/>
                    <a:pt x="28349" y="180408"/>
                  </a:cubicBezTo>
                  <a:lnTo>
                    <a:pt x="320901" y="10196"/>
                  </a:lnTo>
                  <a:cubicBezTo>
                    <a:pt x="338425" y="0"/>
                    <a:pt x="360075" y="0"/>
                    <a:pt x="377599" y="1019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11682322" y="489874"/>
            <a:ext cx="3246771" cy="3778060"/>
            <a:chOff x="0" y="0"/>
            <a:chExt cx="6985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4328"/>
              <a:ext cx="698500" cy="804143"/>
            </a:xfrm>
            <a:custGeom>
              <a:avLst/>
              <a:gdLst/>
              <a:ahLst/>
              <a:cxnLst/>
              <a:rect l="l" t="t" r="r" b="b"/>
              <a:pathLst>
                <a:path w="698500" h="804143">
                  <a:moveTo>
                    <a:pt x="368733" y="7008"/>
                  </a:moveTo>
                  <a:lnTo>
                    <a:pt x="679017" y="187536"/>
                  </a:lnTo>
                  <a:cubicBezTo>
                    <a:pt x="691079" y="194554"/>
                    <a:pt x="698500" y="207457"/>
                    <a:pt x="698500" y="221413"/>
                  </a:cubicBezTo>
                  <a:lnTo>
                    <a:pt x="698500" y="582731"/>
                  </a:lnTo>
                  <a:cubicBezTo>
                    <a:pt x="698500" y="596687"/>
                    <a:pt x="691079" y="609590"/>
                    <a:pt x="679017" y="616608"/>
                  </a:cubicBezTo>
                  <a:lnTo>
                    <a:pt x="368733" y="797136"/>
                  </a:lnTo>
                  <a:cubicBezTo>
                    <a:pt x="356689" y="804144"/>
                    <a:pt x="341811" y="804144"/>
                    <a:pt x="329767" y="797136"/>
                  </a:cubicBezTo>
                  <a:lnTo>
                    <a:pt x="19483" y="616608"/>
                  </a:lnTo>
                  <a:cubicBezTo>
                    <a:pt x="7421" y="609590"/>
                    <a:pt x="0" y="596687"/>
                    <a:pt x="0" y="582731"/>
                  </a:cubicBezTo>
                  <a:lnTo>
                    <a:pt x="0" y="221413"/>
                  </a:lnTo>
                  <a:cubicBezTo>
                    <a:pt x="0" y="207457"/>
                    <a:pt x="7421" y="194554"/>
                    <a:pt x="19483" y="187536"/>
                  </a:cubicBezTo>
                  <a:lnTo>
                    <a:pt x="329767" y="7008"/>
                  </a:lnTo>
                  <a:cubicBezTo>
                    <a:pt x="341811" y="0"/>
                    <a:pt x="356689" y="0"/>
                    <a:pt x="368733" y="7008"/>
                  </a:cubicBezTo>
                  <a:close/>
                </a:path>
              </a:pathLst>
            </a:custGeom>
            <a:blipFill>
              <a:blip r:embed="rId8"/>
              <a:stretch>
                <a:fillRect l="-35925" r="-35925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11283926" y="4594560"/>
            <a:ext cx="682364" cy="682364"/>
          </a:xfrm>
          <a:custGeom>
            <a:avLst/>
            <a:gdLst/>
            <a:ahLst/>
            <a:cxnLst/>
            <a:rect l="l" t="t" r="r" b="b"/>
            <a:pathLst>
              <a:path w="682364" h="682364">
                <a:moveTo>
                  <a:pt x="0" y="0"/>
                </a:moveTo>
                <a:lnTo>
                  <a:pt x="682364" y="0"/>
                </a:lnTo>
                <a:lnTo>
                  <a:pt x="682364" y="682365"/>
                </a:lnTo>
                <a:lnTo>
                  <a:pt x="0" y="6823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509185" y="1346127"/>
            <a:ext cx="7277505" cy="134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303"/>
              </a:lnSpc>
            </a:pPr>
            <a:r>
              <a:rPr lang="en-US" sz="9540" spc="-238">
                <a:solidFill>
                  <a:srgbClr val="112D4E"/>
                </a:solidFill>
                <a:latin typeface="Barlow Bold"/>
              </a:rPr>
              <a:t>SYARAT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03619" y="4052120"/>
            <a:ext cx="5216444" cy="5174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448" lvl="1" indent="-253224" algn="l">
              <a:lnSpc>
                <a:spcPts val="3706"/>
              </a:lnSpc>
              <a:buAutoNum type="arabicPeriod"/>
            </a:pP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paling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rendah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4 (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empat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)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tahun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paling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tinggi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5 (lima)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tahun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untuk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kelompok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A per 1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Juli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2024;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dan</a:t>
            </a:r>
            <a:endParaRPr lang="en-US" sz="2345" spc="-23" dirty="0">
              <a:solidFill>
                <a:srgbClr val="000000"/>
              </a:solidFill>
              <a:latin typeface="Clear Sans"/>
            </a:endParaRPr>
          </a:p>
          <a:p>
            <a:pPr marL="506448" lvl="1" indent="-253224" algn="l">
              <a:lnSpc>
                <a:spcPts val="3706"/>
              </a:lnSpc>
              <a:buAutoNum type="arabicPeriod"/>
            </a:pP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paling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rendah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5 (lima)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tahun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paling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tinggi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6 (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enam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)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tahun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untuk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kelompok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B per 1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Juli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2024</a:t>
            </a:r>
          </a:p>
          <a:p>
            <a:pPr marL="506448" lvl="1" indent="-253224" algn="l">
              <a:lnSpc>
                <a:spcPts val="3706"/>
              </a:lnSpc>
              <a:buAutoNum type="arabicPeriod"/>
            </a:pP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Jika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pendaftar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melebihi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daya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tampung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maka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wajib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memprioritaskan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: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usia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paling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tua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– </a:t>
            </a:r>
            <a:r>
              <a:rPr lang="id-ID" sz="2345" spc="-23" dirty="0">
                <a:solidFill>
                  <a:srgbClr val="000000"/>
                </a:solidFill>
                <a:latin typeface="Clear Sans"/>
              </a:rPr>
              <a:t>zona sekolah 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dari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keluarga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kurang</a:t>
            </a:r>
            <a:r>
              <a:rPr lang="en-US" sz="2345" spc="-2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5" spc="-23" dirty="0" err="1">
                <a:solidFill>
                  <a:srgbClr val="000000"/>
                </a:solidFill>
                <a:latin typeface="Clear Sans"/>
              </a:rPr>
              <a:t>mampu</a:t>
            </a:r>
            <a:endParaRPr lang="en-US" sz="2345" spc="-23" dirty="0">
              <a:solidFill>
                <a:srgbClr val="000000"/>
              </a:solidFill>
              <a:latin typeface="Clear San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6639246" y="5544456"/>
            <a:ext cx="5186971" cy="2772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448" lvl="1" indent="-253224" algn="l">
              <a:lnSpc>
                <a:spcPts val="3706"/>
              </a:lnSpc>
              <a:buAutoNum type="arabicPeriod"/>
            </a:pPr>
            <a:r>
              <a:rPr lang="en-US" sz="2345" spc="-23">
                <a:solidFill>
                  <a:srgbClr val="000000"/>
                </a:solidFill>
                <a:latin typeface="Clear Sans"/>
              </a:rPr>
              <a:t>Fotokopi akta kelahiran</a:t>
            </a:r>
          </a:p>
          <a:p>
            <a:pPr marL="506448" lvl="1" indent="-253224" algn="l">
              <a:lnSpc>
                <a:spcPts val="3706"/>
              </a:lnSpc>
              <a:buAutoNum type="arabicPeriod"/>
            </a:pPr>
            <a:r>
              <a:rPr lang="en-US" sz="2345" spc="-23">
                <a:solidFill>
                  <a:srgbClr val="000000"/>
                </a:solidFill>
                <a:latin typeface="Clear Sans"/>
              </a:rPr>
              <a:t>Fotokopi Kartu Keluarga</a:t>
            </a:r>
          </a:p>
          <a:p>
            <a:pPr marL="506448" lvl="1" indent="-253224" algn="l">
              <a:lnSpc>
                <a:spcPts val="3706"/>
              </a:lnSpc>
              <a:buAutoNum type="arabicPeriod"/>
            </a:pPr>
            <a:r>
              <a:rPr lang="en-US" sz="2345" spc="-23">
                <a:solidFill>
                  <a:srgbClr val="000000"/>
                </a:solidFill>
                <a:latin typeface="Clear Sans"/>
              </a:rPr>
              <a:t>Fotokopi Kartu Identitas Anak (KIA), jika ada</a:t>
            </a:r>
          </a:p>
          <a:p>
            <a:pPr marL="506448" lvl="1" indent="-253224" algn="l">
              <a:lnSpc>
                <a:spcPts val="3706"/>
              </a:lnSpc>
              <a:buAutoNum type="arabicPeriod"/>
            </a:pPr>
            <a:r>
              <a:rPr lang="en-US" sz="2345" spc="-23">
                <a:solidFill>
                  <a:srgbClr val="000000"/>
                </a:solidFill>
                <a:latin typeface="Clear Sans"/>
              </a:rPr>
              <a:t>Perpindahan orang tua: fotokopi surat tugas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09185" y="3487116"/>
            <a:ext cx="3082423" cy="5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spc="-91">
                <a:solidFill>
                  <a:srgbClr val="112D4E"/>
                </a:solidFill>
                <a:latin typeface="Barlow Bold"/>
              </a:rPr>
              <a:t>UMUM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639246" y="4771081"/>
            <a:ext cx="3082423" cy="5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spc="-91">
                <a:solidFill>
                  <a:srgbClr val="112D4E"/>
                </a:solidFill>
                <a:latin typeface="Barlow Bold"/>
              </a:rPr>
              <a:t>BERKAS</a:t>
            </a:r>
          </a:p>
        </p:txBody>
      </p:sp>
    </p:spTree>
  </p:cSld>
  <p:clrMapOvr>
    <a:masterClrMapping/>
  </p:clrMapOvr>
  <p:transition>
    <p:cover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37722" y="723807"/>
            <a:ext cx="13617312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spc="-210">
                <a:solidFill>
                  <a:srgbClr val="112D4E"/>
                </a:solidFill>
                <a:latin typeface="Barlow Bold"/>
              </a:rPr>
              <a:t>PROSEDUR PENDAFTARAN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1339944" y="2224136"/>
            <a:ext cx="3147115" cy="2859941"/>
          </a:xfrm>
          <a:custGeom>
            <a:avLst/>
            <a:gdLst/>
            <a:ahLst/>
            <a:cxnLst/>
            <a:rect l="l" t="t" r="r" b="b"/>
            <a:pathLst>
              <a:path w="3147115" h="2859941">
                <a:moveTo>
                  <a:pt x="0" y="0"/>
                </a:moveTo>
                <a:lnTo>
                  <a:pt x="3147115" y="0"/>
                </a:lnTo>
                <a:lnTo>
                  <a:pt x="3147115" y="2859940"/>
                </a:lnTo>
                <a:lnTo>
                  <a:pt x="0" y="2859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80184" y="2130701"/>
            <a:ext cx="2595892" cy="3046809"/>
            <a:chOff x="0" y="0"/>
            <a:chExt cx="698500" cy="819832"/>
          </a:xfrm>
        </p:grpSpPr>
        <p:sp>
          <p:nvSpPr>
            <p:cNvPr id="5" name="Freeform 5"/>
            <p:cNvSpPr/>
            <p:nvPr/>
          </p:nvSpPr>
          <p:spPr>
            <a:xfrm>
              <a:off x="0" y="13288"/>
              <a:ext cx="698500" cy="793256"/>
            </a:xfrm>
            <a:custGeom>
              <a:avLst/>
              <a:gdLst/>
              <a:ahLst/>
              <a:cxnLst/>
              <a:rect l="l" t="t" r="r" b="b"/>
              <a:pathLst>
                <a:path w="698500" h="793256">
                  <a:moveTo>
                    <a:pt x="409063" y="21512"/>
                  </a:moveTo>
                  <a:lnTo>
                    <a:pt x="638687" y="155112"/>
                  </a:lnTo>
                  <a:cubicBezTo>
                    <a:pt x="675718" y="176657"/>
                    <a:pt x="698500" y="216269"/>
                    <a:pt x="698500" y="259112"/>
                  </a:cubicBezTo>
                  <a:lnTo>
                    <a:pt x="698500" y="534144"/>
                  </a:lnTo>
                  <a:cubicBezTo>
                    <a:pt x="698500" y="576987"/>
                    <a:pt x="675718" y="616599"/>
                    <a:pt x="638687" y="638145"/>
                  </a:cubicBezTo>
                  <a:lnTo>
                    <a:pt x="409063" y="771744"/>
                  </a:lnTo>
                  <a:cubicBezTo>
                    <a:pt x="372089" y="793256"/>
                    <a:pt x="326411" y="793256"/>
                    <a:pt x="289437" y="771744"/>
                  </a:cubicBezTo>
                  <a:lnTo>
                    <a:pt x="59813" y="638145"/>
                  </a:lnTo>
                  <a:cubicBezTo>
                    <a:pt x="22782" y="616599"/>
                    <a:pt x="0" y="576987"/>
                    <a:pt x="0" y="534144"/>
                  </a:cubicBezTo>
                  <a:lnTo>
                    <a:pt x="0" y="259112"/>
                  </a:lnTo>
                  <a:cubicBezTo>
                    <a:pt x="0" y="216269"/>
                    <a:pt x="22782" y="176657"/>
                    <a:pt x="59813" y="155112"/>
                  </a:cubicBezTo>
                  <a:lnTo>
                    <a:pt x="289437" y="21512"/>
                  </a:lnTo>
                  <a:cubicBezTo>
                    <a:pt x="326411" y="0"/>
                    <a:pt x="372089" y="0"/>
                    <a:pt x="409063" y="21512"/>
                  </a:cubicBezTo>
                  <a:close/>
                </a:path>
              </a:pathLst>
            </a:custGeom>
            <a:solidFill>
              <a:srgbClr val="F2F2F2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696351" y="2419878"/>
            <a:ext cx="2163558" cy="2517595"/>
            <a:chOff x="0" y="0"/>
            <a:chExt cx="6985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15944"/>
              <a:ext cx="698500" cy="780913"/>
            </a:xfrm>
            <a:custGeom>
              <a:avLst/>
              <a:gdLst/>
              <a:ahLst/>
              <a:cxnLst/>
              <a:rect l="l" t="t" r="r" b="b"/>
              <a:pathLst>
                <a:path w="698500" h="780913">
                  <a:moveTo>
                    <a:pt x="421015" y="25810"/>
                  </a:moveTo>
                  <a:lnTo>
                    <a:pt x="626735" y="145502"/>
                  </a:lnTo>
                  <a:cubicBezTo>
                    <a:pt x="671166" y="171353"/>
                    <a:pt x="698500" y="218880"/>
                    <a:pt x="698500" y="270284"/>
                  </a:cubicBezTo>
                  <a:lnTo>
                    <a:pt x="698500" y="510628"/>
                  </a:lnTo>
                  <a:cubicBezTo>
                    <a:pt x="698500" y="562032"/>
                    <a:pt x="671166" y="609559"/>
                    <a:pt x="626735" y="635410"/>
                  </a:cubicBezTo>
                  <a:lnTo>
                    <a:pt x="421015" y="755102"/>
                  </a:lnTo>
                  <a:cubicBezTo>
                    <a:pt x="376653" y="780912"/>
                    <a:pt x="321847" y="780912"/>
                    <a:pt x="277485" y="755102"/>
                  </a:cubicBezTo>
                  <a:lnTo>
                    <a:pt x="71765" y="635410"/>
                  </a:lnTo>
                  <a:cubicBezTo>
                    <a:pt x="27334" y="609559"/>
                    <a:pt x="0" y="562032"/>
                    <a:pt x="0" y="510628"/>
                  </a:cubicBezTo>
                  <a:lnTo>
                    <a:pt x="0" y="270284"/>
                  </a:lnTo>
                  <a:cubicBezTo>
                    <a:pt x="0" y="218880"/>
                    <a:pt x="27334" y="171353"/>
                    <a:pt x="71765" y="145502"/>
                  </a:cubicBezTo>
                  <a:lnTo>
                    <a:pt x="277485" y="25810"/>
                  </a:lnTo>
                  <a:cubicBezTo>
                    <a:pt x="321847" y="0"/>
                    <a:pt x="376653" y="0"/>
                    <a:pt x="421015" y="2581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390386" y="5377504"/>
            <a:ext cx="2775488" cy="1003643"/>
            <a:chOff x="0" y="0"/>
            <a:chExt cx="812800" cy="2939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293916"/>
            </a:xfrm>
            <a:custGeom>
              <a:avLst/>
              <a:gdLst/>
              <a:ahLst/>
              <a:cxnLst/>
              <a:rect l="l" t="t" r="r" b="b"/>
              <a:pathLst>
                <a:path w="812800" h="293916">
                  <a:moveTo>
                    <a:pt x="142259" y="0"/>
                  </a:moveTo>
                  <a:lnTo>
                    <a:pt x="670541" y="0"/>
                  </a:lnTo>
                  <a:cubicBezTo>
                    <a:pt x="749108" y="0"/>
                    <a:pt x="812800" y="63691"/>
                    <a:pt x="812800" y="142259"/>
                  </a:cubicBezTo>
                  <a:lnTo>
                    <a:pt x="812800" y="151657"/>
                  </a:lnTo>
                  <a:cubicBezTo>
                    <a:pt x="812800" y="230225"/>
                    <a:pt x="749108" y="293916"/>
                    <a:pt x="670541" y="293916"/>
                  </a:cubicBezTo>
                  <a:lnTo>
                    <a:pt x="142259" y="293916"/>
                  </a:lnTo>
                  <a:cubicBezTo>
                    <a:pt x="63691" y="293916"/>
                    <a:pt x="0" y="230225"/>
                    <a:pt x="0" y="151657"/>
                  </a:cubicBezTo>
                  <a:lnTo>
                    <a:pt x="0" y="142259"/>
                  </a:lnTo>
                  <a:cubicBezTo>
                    <a:pt x="0" y="63691"/>
                    <a:pt x="63691" y="0"/>
                    <a:pt x="14225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332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148786" y="3074703"/>
            <a:ext cx="1258688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spc="-210">
                <a:solidFill>
                  <a:srgbClr val="FFFFFF"/>
                </a:solidFill>
                <a:latin typeface="Barlow Bold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3613" y="5701968"/>
            <a:ext cx="3059858" cy="58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100" dirty="0">
                <a:solidFill>
                  <a:srgbClr val="112D4E"/>
                </a:solidFill>
                <a:latin typeface="Barlow Bold"/>
              </a:rPr>
              <a:t>PRA PENDAFTARAN</a:t>
            </a:r>
          </a:p>
          <a:p>
            <a:pPr marL="0" lvl="0" indent="0" algn="ctr">
              <a:lnSpc>
                <a:spcPts val="2268"/>
              </a:lnSpc>
            </a:pPr>
            <a:r>
              <a:rPr lang="id-ID" sz="2100" dirty="0">
                <a:solidFill>
                  <a:srgbClr val="112D4E"/>
                </a:solidFill>
                <a:latin typeface="Barlow Bold"/>
              </a:rPr>
              <a:t>4,5,8,9 </a:t>
            </a:r>
            <a:r>
              <a:rPr lang="en-US" sz="2100" dirty="0" err="1">
                <a:solidFill>
                  <a:srgbClr val="112D4E"/>
                </a:solidFill>
                <a:latin typeface="Barlow Bold"/>
              </a:rPr>
              <a:t>Juli</a:t>
            </a:r>
            <a:r>
              <a:rPr lang="en-US" sz="2100" dirty="0">
                <a:solidFill>
                  <a:srgbClr val="112D4E"/>
                </a:solidFill>
                <a:latin typeface="Barlow Bold"/>
              </a:rPr>
              <a:t> 2024</a:t>
            </a:r>
          </a:p>
        </p:txBody>
      </p:sp>
      <p:sp>
        <p:nvSpPr>
          <p:cNvPr id="13" name="Freeform 13"/>
          <p:cNvSpPr/>
          <p:nvPr/>
        </p:nvSpPr>
        <p:spPr>
          <a:xfrm rot="-5400000">
            <a:off x="9977574" y="2224136"/>
            <a:ext cx="3147115" cy="2859941"/>
          </a:xfrm>
          <a:custGeom>
            <a:avLst/>
            <a:gdLst/>
            <a:ahLst/>
            <a:cxnLst/>
            <a:rect l="l" t="t" r="r" b="b"/>
            <a:pathLst>
              <a:path w="3147115" h="2859941">
                <a:moveTo>
                  <a:pt x="0" y="0"/>
                </a:moveTo>
                <a:lnTo>
                  <a:pt x="3147115" y="0"/>
                </a:lnTo>
                <a:lnTo>
                  <a:pt x="3147115" y="2859940"/>
                </a:lnTo>
                <a:lnTo>
                  <a:pt x="0" y="2859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033780" y="2130701"/>
            <a:ext cx="2595892" cy="3046809"/>
            <a:chOff x="0" y="0"/>
            <a:chExt cx="698500" cy="819832"/>
          </a:xfrm>
        </p:grpSpPr>
        <p:sp>
          <p:nvSpPr>
            <p:cNvPr id="15" name="Freeform 15"/>
            <p:cNvSpPr/>
            <p:nvPr/>
          </p:nvSpPr>
          <p:spPr>
            <a:xfrm>
              <a:off x="0" y="13288"/>
              <a:ext cx="698500" cy="793256"/>
            </a:xfrm>
            <a:custGeom>
              <a:avLst/>
              <a:gdLst/>
              <a:ahLst/>
              <a:cxnLst/>
              <a:rect l="l" t="t" r="r" b="b"/>
              <a:pathLst>
                <a:path w="698500" h="793256">
                  <a:moveTo>
                    <a:pt x="409063" y="21512"/>
                  </a:moveTo>
                  <a:lnTo>
                    <a:pt x="638687" y="155112"/>
                  </a:lnTo>
                  <a:cubicBezTo>
                    <a:pt x="675718" y="176657"/>
                    <a:pt x="698500" y="216269"/>
                    <a:pt x="698500" y="259112"/>
                  </a:cubicBezTo>
                  <a:lnTo>
                    <a:pt x="698500" y="534144"/>
                  </a:lnTo>
                  <a:cubicBezTo>
                    <a:pt x="698500" y="576987"/>
                    <a:pt x="675718" y="616599"/>
                    <a:pt x="638687" y="638145"/>
                  </a:cubicBezTo>
                  <a:lnTo>
                    <a:pt x="409063" y="771744"/>
                  </a:lnTo>
                  <a:cubicBezTo>
                    <a:pt x="372089" y="793256"/>
                    <a:pt x="326411" y="793256"/>
                    <a:pt x="289437" y="771744"/>
                  </a:cubicBezTo>
                  <a:lnTo>
                    <a:pt x="59813" y="638145"/>
                  </a:lnTo>
                  <a:cubicBezTo>
                    <a:pt x="22782" y="616599"/>
                    <a:pt x="0" y="576987"/>
                    <a:pt x="0" y="534144"/>
                  </a:cubicBezTo>
                  <a:lnTo>
                    <a:pt x="0" y="259112"/>
                  </a:lnTo>
                  <a:cubicBezTo>
                    <a:pt x="0" y="216269"/>
                    <a:pt x="22782" y="176657"/>
                    <a:pt x="59813" y="155112"/>
                  </a:cubicBezTo>
                  <a:lnTo>
                    <a:pt x="289437" y="21512"/>
                  </a:lnTo>
                  <a:cubicBezTo>
                    <a:pt x="326411" y="0"/>
                    <a:pt x="372089" y="0"/>
                    <a:pt x="409063" y="21512"/>
                  </a:cubicBezTo>
                  <a:close/>
                </a:path>
              </a:pathLst>
            </a:custGeom>
            <a:solidFill>
              <a:srgbClr val="F2F2F2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0249947" y="2419878"/>
            <a:ext cx="2163558" cy="2517595"/>
            <a:chOff x="0" y="0"/>
            <a:chExt cx="6985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15944"/>
              <a:ext cx="698500" cy="780913"/>
            </a:xfrm>
            <a:custGeom>
              <a:avLst/>
              <a:gdLst/>
              <a:ahLst/>
              <a:cxnLst/>
              <a:rect l="l" t="t" r="r" b="b"/>
              <a:pathLst>
                <a:path w="698500" h="780913">
                  <a:moveTo>
                    <a:pt x="421015" y="25810"/>
                  </a:moveTo>
                  <a:lnTo>
                    <a:pt x="626735" y="145502"/>
                  </a:lnTo>
                  <a:cubicBezTo>
                    <a:pt x="671166" y="171353"/>
                    <a:pt x="698500" y="218880"/>
                    <a:pt x="698500" y="270284"/>
                  </a:cubicBezTo>
                  <a:lnTo>
                    <a:pt x="698500" y="510628"/>
                  </a:lnTo>
                  <a:cubicBezTo>
                    <a:pt x="698500" y="562032"/>
                    <a:pt x="671166" y="609559"/>
                    <a:pt x="626735" y="635410"/>
                  </a:cubicBezTo>
                  <a:lnTo>
                    <a:pt x="421015" y="755102"/>
                  </a:lnTo>
                  <a:cubicBezTo>
                    <a:pt x="376653" y="780912"/>
                    <a:pt x="321847" y="780912"/>
                    <a:pt x="277485" y="755102"/>
                  </a:cubicBezTo>
                  <a:lnTo>
                    <a:pt x="71765" y="635410"/>
                  </a:lnTo>
                  <a:cubicBezTo>
                    <a:pt x="27334" y="609559"/>
                    <a:pt x="0" y="562032"/>
                    <a:pt x="0" y="510628"/>
                  </a:cubicBezTo>
                  <a:lnTo>
                    <a:pt x="0" y="270284"/>
                  </a:lnTo>
                  <a:cubicBezTo>
                    <a:pt x="0" y="218880"/>
                    <a:pt x="27334" y="171353"/>
                    <a:pt x="71765" y="145502"/>
                  </a:cubicBezTo>
                  <a:lnTo>
                    <a:pt x="277485" y="25810"/>
                  </a:lnTo>
                  <a:cubicBezTo>
                    <a:pt x="321847" y="0"/>
                    <a:pt x="376653" y="0"/>
                    <a:pt x="421015" y="2581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9943982" y="5377504"/>
            <a:ext cx="2775488" cy="908918"/>
            <a:chOff x="0" y="0"/>
            <a:chExt cx="812800" cy="26617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266176"/>
            </a:xfrm>
            <a:custGeom>
              <a:avLst/>
              <a:gdLst/>
              <a:ahLst/>
              <a:cxnLst/>
              <a:rect l="l" t="t" r="r" b="b"/>
              <a:pathLst>
                <a:path w="812800" h="266176">
                  <a:moveTo>
                    <a:pt x="133088" y="0"/>
                  </a:moveTo>
                  <a:lnTo>
                    <a:pt x="679712" y="0"/>
                  </a:lnTo>
                  <a:cubicBezTo>
                    <a:pt x="715009" y="0"/>
                    <a:pt x="748861" y="14022"/>
                    <a:pt x="773819" y="38981"/>
                  </a:cubicBezTo>
                  <a:cubicBezTo>
                    <a:pt x="798778" y="63939"/>
                    <a:pt x="812800" y="97791"/>
                    <a:pt x="812800" y="133088"/>
                  </a:cubicBezTo>
                  <a:lnTo>
                    <a:pt x="812800" y="133088"/>
                  </a:lnTo>
                  <a:cubicBezTo>
                    <a:pt x="812800" y="168385"/>
                    <a:pt x="798778" y="202237"/>
                    <a:pt x="773819" y="227195"/>
                  </a:cubicBezTo>
                  <a:cubicBezTo>
                    <a:pt x="748861" y="252154"/>
                    <a:pt x="715009" y="266176"/>
                    <a:pt x="679712" y="266176"/>
                  </a:cubicBezTo>
                  <a:lnTo>
                    <a:pt x="133088" y="266176"/>
                  </a:lnTo>
                  <a:cubicBezTo>
                    <a:pt x="97791" y="266176"/>
                    <a:pt x="63939" y="252154"/>
                    <a:pt x="38981" y="227195"/>
                  </a:cubicBezTo>
                  <a:cubicBezTo>
                    <a:pt x="14022" y="202237"/>
                    <a:pt x="0" y="168385"/>
                    <a:pt x="0" y="133088"/>
                  </a:cubicBezTo>
                  <a:lnTo>
                    <a:pt x="0" y="133088"/>
                  </a:lnTo>
                  <a:cubicBezTo>
                    <a:pt x="0" y="97791"/>
                    <a:pt x="14022" y="63939"/>
                    <a:pt x="38981" y="38981"/>
                  </a:cubicBezTo>
                  <a:cubicBezTo>
                    <a:pt x="63939" y="14022"/>
                    <a:pt x="97791" y="0"/>
                    <a:pt x="1330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3042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702382" y="3074703"/>
            <a:ext cx="1258688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spc="-210">
                <a:solidFill>
                  <a:srgbClr val="FFFFFF"/>
                </a:solidFill>
                <a:latin typeface="Barlow Bold"/>
              </a:rPr>
              <a:t>03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52707" y="5504295"/>
            <a:ext cx="2158038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500" dirty="0">
                <a:solidFill>
                  <a:srgbClr val="112D4E"/>
                </a:solidFill>
                <a:latin typeface="Barlow Bold"/>
              </a:rPr>
              <a:t>PENGUMUMAN</a:t>
            </a:r>
          </a:p>
          <a:p>
            <a:pPr algn="ctr">
              <a:lnSpc>
                <a:spcPts val="2700"/>
              </a:lnSpc>
            </a:pPr>
            <a:r>
              <a:rPr lang="id-ID" sz="2500" dirty="0">
                <a:solidFill>
                  <a:srgbClr val="112D4E"/>
                </a:solidFill>
                <a:latin typeface="Barlow Bold"/>
              </a:rPr>
              <a:t>11 </a:t>
            </a:r>
            <a:r>
              <a:rPr lang="en-US" sz="2500" dirty="0" err="1">
                <a:solidFill>
                  <a:srgbClr val="112D4E"/>
                </a:solidFill>
                <a:latin typeface="Barlow Bold"/>
              </a:rPr>
              <a:t>Juli</a:t>
            </a:r>
            <a:r>
              <a:rPr lang="en-US" sz="2500" dirty="0">
                <a:solidFill>
                  <a:srgbClr val="112D4E"/>
                </a:solidFill>
                <a:latin typeface="Barlow Bold"/>
              </a:rPr>
              <a:t> 2024</a:t>
            </a:r>
          </a:p>
          <a:p>
            <a:pPr marL="0" lvl="0" indent="0" algn="ctr">
              <a:lnSpc>
                <a:spcPts val="3240"/>
              </a:lnSpc>
            </a:pPr>
            <a:endParaRPr lang="en-US" sz="2500" dirty="0">
              <a:solidFill>
                <a:srgbClr val="112D4E"/>
              </a:solidFill>
              <a:latin typeface="Barlow Bold"/>
            </a:endParaRPr>
          </a:p>
        </p:txBody>
      </p:sp>
      <p:sp>
        <p:nvSpPr>
          <p:cNvPr id="23" name="Freeform 23"/>
          <p:cNvSpPr/>
          <p:nvPr/>
        </p:nvSpPr>
        <p:spPr>
          <a:xfrm rot="-5400000">
            <a:off x="5609602" y="2981142"/>
            <a:ext cx="3147115" cy="2859941"/>
          </a:xfrm>
          <a:custGeom>
            <a:avLst/>
            <a:gdLst/>
            <a:ahLst/>
            <a:cxnLst/>
            <a:rect l="l" t="t" r="r" b="b"/>
            <a:pathLst>
              <a:path w="3147115" h="2859941">
                <a:moveTo>
                  <a:pt x="0" y="0"/>
                </a:moveTo>
                <a:lnTo>
                  <a:pt x="3147115" y="0"/>
                </a:lnTo>
                <a:lnTo>
                  <a:pt x="3147115" y="2859941"/>
                </a:lnTo>
                <a:lnTo>
                  <a:pt x="0" y="28599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5752962" y="2887708"/>
            <a:ext cx="2595892" cy="3046809"/>
            <a:chOff x="0" y="0"/>
            <a:chExt cx="698500" cy="819832"/>
          </a:xfrm>
        </p:grpSpPr>
        <p:sp>
          <p:nvSpPr>
            <p:cNvPr id="25" name="Freeform 25"/>
            <p:cNvSpPr/>
            <p:nvPr/>
          </p:nvSpPr>
          <p:spPr>
            <a:xfrm>
              <a:off x="0" y="13288"/>
              <a:ext cx="698500" cy="793256"/>
            </a:xfrm>
            <a:custGeom>
              <a:avLst/>
              <a:gdLst/>
              <a:ahLst/>
              <a:cxnLst/>
              <a:rect l="l" t="t" r="r" b="b"/>
              <a:pathLst>
                <a:path w="698500" h="793256">
                  <a:moveTo>
                    <a:pt x="409063" y="21512"/>
                  </a:moveTo>
                  <a:lnTo>
                    <a:pt x="638687" y="155112"/>
                  </a:lnTo>
                  <a:cubicBezTo>
                    <a:pt x="675718" y="176657"/>
                    <a:pt x="698500" y="216269"/>
                    <a:pt x="698500" y="259112"/>
                  </a:cubicBezTo>
                  <a:lnTo>
                    <a:pt x="698500" y="534144"/>
                  </a:lnTo>
                  <a:cubicBezTo>
                    <a:pt x="698500" y="576987"/>
                    <a:pt x="675718" y="616599"/>
                    <a:pt x="638687" y="638145"/>
                  </a:cubicBezTo>
                  <a:lnTo>
                    <a:pt x="409063" y="771744"/>
                  </a:lnTo>
                  <a:cubicBezTo>
                    <a:pt x="372089" y="793256"/>
                    <a:pt x="326411" y="793256"/>
                    <a:pt x="289437" y="771744"/>
                  </a:cubicBezTo>
                  <a:lnTo>
                    <a:pt x="59813" y="638145"/>
                  </a:lnTo>
                  <a:cubicBezTo>
                    <a:pt x="22782" y="616599"/>
                    <a:pt x="0" y="576987"/>
                    <a:pt x="0" y="534144"/>
                  </a:cubicBezTo>
                  <a:lnTo>
                    <a:pt x="0" y="259112"/>
                  </a:lnTo>
                  <a:cubicBezTo>
                    <a:pt x="0" y="216269"/>
                    <a:pt x="22782" y="176657"/>
                    <a:pt x="59813" y="155112"/>
                  </a:cubicBezTo>
                  <a:lnTo>
                    <a:pt x="289437" y="21512"/>
                  </a:lnTo>
                  <a:cubicBezTo>
                    <a:pt x="326411" y="0"/>
                    <a:pt x="372089" y="0"/>
                    <a:pt x="409063" y="21512"/>
                  </a:cubicBezTo>
                  <a:close/>
                </a:path>
              </a:pathLst>
            </a:custGeom>
            <a:solidFill>
              <a:srgbClr val="F2F2F2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5969128" y="3171365"/>
            <a:ext cx="2163558" cy="2517595"/>
            <a:chOff x="0" y="0"/>
            <a:chExt cx="6985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15944"/>
              <a:ext cx="698500" cy="780913"/>
            </a:xfrm>
            <a:custGeom>
              <a:avLst/>
              <a:gdLst/>
              <a:ahLst/>
              <a:cxnLst/>
              <a:rect l="l" t="t" r="r" b="b"/>
              <a:pathLst>
                <a:path w="698500" h="780913">
                  <a:moveTo>
                    <a:pt x="421015" y="25810"/>
                  </a:moveTo>
                  <a:lnTo>
                    <a:pt x="626735" y="145502"/>
                  </a:lnTo>
                  <a:cubicBezTo>
                    <a:pt x="671166" y="171353"/>
                    <a:pt x="698500" y="218880"/>
                    <a:pt x="698500" y="270284"/>
                  </a:cubicBezTo>
                  <a:lnTo>
                    <a:pt x="698500" y="510628"/>
                  </a:lnTo>
                  <a:cubicBezTo>
                    <a:pt x="698500" y="562032"/>
                    <a:pt x="671166" y="609559"/>
                    <a:pt x="626735" y="635410"/>
                  </a:cubicBezTo>
                  <a:lnTo>
                    <a:pt x="421015" y="755102"/>
                  </a:lnTo>
                  <a:cubicBezTo>
                    <a:pt x="376653" y="780912"/>
                    <a:pt x="321847" y="780912"/>
                    <a:pt x="277485" y="755102"/>
                  </a:cubicBezTo>
                  <a:lnTo>
                    <a:pt x="71765" y="635410"/>
                  </a:lnTo>
                  <a:cubicBezTo>
                    <a:pt x="27334" y="609559"/>
                    <a:pt x="0" y="562032"/>
                    <a:pt x="0" y="510628"/>
                  </a:cubicBezTo>
                  <a:lnTo>
                    <a:pt x="0" y="270284"/>
                  </a:lnTo>
                  <a:cubicBezTo>
                    <a:pt x="0" y="218880"/>
                    <a:pt x="27334" y="171353"/>
                    <a:pt x="71765" y="145502"/>
                  </a:cubicBezTo>
                  <a:lnTo>
                    <a:pt x="277485" y="25810"/>
                  </a:lnTo>
                  <a:cubicBezTo>
                    <a:pt x="321847" y="0"/>
                    <a:pt x="376653" y="0"/>
                    <a:pt x="421015" y="2581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5663164" y="6077465"/>
            <a:ext cx="2775488" cy="870801"/>
            <a:chOff x="0" y="0"/>
            <a:chExt cx="812800" cy="25501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255014"/>
            </a:xfrm>
            <a:custGeom>
              <a:avLst/>
              <a:gdLst/>
              <a:ahLst/>
              <a:cxnLst/>
              <a:rect l="l" t="t" r="r" b="b"/>
              <a:pathLst>
                <a:path w="812800" h="255014">
                  <a:moveTo>
                    <a:pt x="127507" y="0"/>
                  </a:moveTo>
                  <a:lnTo>
                    <a:pt x="685293" y="0"/>
                  </a:lnTo>
                  <a:cubicBezTo>
                    <a:pt x="719110" y="0"/>
                    <a:pt x="751542" y="13434"/>
                    <a:pt x="775454" y="37346"/>
                  </a:cubicBezTo>
                  <a:cubicBezTo>
                    <a:pt x="799366" y="61258"/>
                    <a:pt x="812800" y="93690"/>
                    <a:pt x="812800" y="127507"/>
                  </a:cubicBezTo>
                  <a:lnTo>
                    <a:pt x="812800" y="127507"/>
                  </a:lnTo>
                  <a:cubicBezTo>
                    <a:pt x="812800" y="161324"/>
                    <a:pt x="799366" y="193756"/>
                    <a:pt x="775454" y="217668"/>
                  </a:cubicBezTo>
                  <a:cubicBezTo>
                    <a:pt x="751542" y="241580"/>
                    <a:pt x="719110" y="255014"/>
                    <a:pt x="685293" y="255014"/>
                  </a:cubicBezTo>
                  <a:lnTo>
                    <a:pt x="127507" y="255014"/>
                  </a:lnTo>
                  <a:cubicBezTo>
                    <a:pt x="93690" y="255014"/>
                    <a:pt x="61258" y="241580"/>
                    <a:pt x="37346" y="217668"/>
                  </a:cubicBezTo>
                  <a:cubicBezTo>
                    <a:pt x="13434" y="193756"/>
                    <a:pt x="0" y="161324"/>
                    <a:pt x="0" y="127507"/>
                  </a:cubicBezTo>
                  <a:lnTo>
                    <a:pt x="0" y="127507"/>
                  </a:lnTo>
                  <a:cubicBezTo>
                    <a:pt x="0" y="93690"/>
                    <a:pt x="13434" y="61258"/>
                    <a:pt x="37346" y="37346"/>
                  </a:cubicBezTo>
                  <a:cubicBezTo>
                    <a:pt x="61258" y="13434"/>
                    <a:pt x="93690" y="0"/>
                    <a:pt x="12750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812800" cy="293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6421564" y="3807140"/>
            <a:ext cx="1258688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spc="-210">
                <a:solidFill>
                  <a:srgbClr val="FFFFFF"/>
                </a:solidFill>
                <a:latin typeface="Barlow Bold"/>
              </a:rPr>
              <a:t>02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971889" y="6182075"/>
            <a:ext cx="2158038" cy="1420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</a:pPr>
            <a:r>
              <a:rPr lang="en-US" sz="2200" dirty="0">
                <a:solidFill>
                  <a:srgbClr val="FFFFFF"/>
                </a:solidFill>
                <a:latin typeface="Barlow Bold"/>
              </a:rPr>
              <a:t>PENDAFTARAN</a:t>
            </a:r>
          </a:p>
          <a:p>
            <a:pPr algn="ctr">
              <a:lnSpc>
                <a:spcPts val="2376"/>
              </a:lnSpc>
            </a:pPr>
            <a:r>
              <a:rPr lang="id-ID" sz="2200" dirty="0">
                <a:solidFill>
                  <a:srgbClr val="FFFFFF"/>
                </a:solidFill>
                <a:latin typeface="Barlow Bold"/>
              </a:rPr>
              <a:t>4,5,8,9 </a:t>
            </a:r>
            <a:r>
              <a:rPr lang="en-US" sz="2200" dirty="0" err="1">
                <a:solidFill>
                  <a:srgbClr val="FFFFFF"/>
                </a:solidFill>
                <a:latin typeface="Barlow Bold"/>
              </a:rPr>
              <a:t>Juli</a:t>
            </a:r>
            <a:r>
              <a:rPr lang="en-US" sz="2200" dirty="0">
                <a:solidFill>
                  <a:srgbClr val="FFFFFF"/>
                </a:solidFill>
                <a:latin typeface="Barlow Bold"/>
              </a:rPr>
              <a:t> 2024</a:t>
            </a:r>
          </a:p>
          <a:p>
            <a:pPr algn="ctr">
              <a:lnSpc>
                <a:spcPts val="3240"/>
              </a:lnSpc>
            </a:pPr>
            <a:endParaRPr lang="en-US" sz="2200" dirty="0">
              <a:solidFill>
                <a:srgbClr val="FFFFFF"/>
              </a:solidFill>
              <a:latin typeface="Barlow Bold"/>
            </a:endParaRPr>
          </a:p>
          <a:p>
            <a:pPr marL="0" lvl="0" indent="0" algn="ctr">
              <a:lnSpc>
                <a:spcPts val="3240"/>
              </a:lnSpc>
            </a:pPr>
            <a:endParaRPr lang="en-US" sz="2200" dirty="0">
              <a:solidFill>
                <a:srgbClr val="FFFFFF"/>
              </a:solidFill>
              <a:latin typeface="Barlow Bold"/>
            </a:endParaRPr>
          </a:p>
        </p:txBody>
      </p:sp>
      <p:sp>
        <p:nvSpPr>
          <p:cNvPr id="33" name="Freeform 33"/>
          <p:cNvSpPr/>
          <p:nvPr/>
        </p:nvSpPr>
        <p:spPr>
          <a:xfrm rot="-5400000">
            <a:off x="14154996" y="2981142"/>
            <a:ext cx="3147115" cy="2859941"/>
          </a:xfrm>
          <a:custGeom>
            <a:avLst/>
            <a:gdLst/>
            <a:ahLst/>
            <a:cxnLst/>
            <a:rect l="l" t="t" r="r" b="b"/>
            <a:pathLst>
              <a:path w="3147115" h="2859941">
                <a:moveTo>
                  <a:pt x="0" y="0"/>
                </a:moveTo>
                <a:lnTo>
                  <a:pt x="3147115" y="0"/>
                </a:lnTo>
                <a:lnTo>
                  <a:pt x="3147115" y="2859941"/>
                </a:lnTo>
                <a:lnTo>
                  <a:pt x="0" y="28599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14314393" y="2887708"/>
            <a:ext cx="2595892" cy="3046809"/>
            <a:chOff x="0" y="0"/>
            <a:chExt cx="698500" cy="819832"/>
          </a:xfrm>
        </p:grpSpPr>
        <p:sp>
          <p:nvSpPr>
            <p:cNvPr id="35" name="Freeform 35"/>
            <p:cNvSpPr/>
            <p:nvPr/>
          </p:nvSpPr>
          <p:spPr>
            <a:xfrm>
              <a:off x="0" y="13288"/>
              <a:ext cx="698500" cy="793256"/>
            </a:xfrm>
            <a:custGeom>
              <a:avLst/>
              <a:gdLst/>
              <a:ahLst/>
              <a:cxnLst/>
              <a:rect l="l" t="t" r="r" b="b"/>
              <a:pathLst>
                <a:path w="698500" h="793256">
                  <a:moveTo>
                    <a:pt x="409063" y="21512"/>
                  </a:moveTo>
                  <a:lnTo>
                    <a:pt x="638687" y="155112"/>
                  </a:lnTo>
                  <a:cubicBezTo>
                    <a:pt x="675718" y="176657"/>
                    <a:pt x="698500" y="216269"/>
                    <a:pt x="698500" y="259112"/>
                  </a:cubicBezTo>
                  <a:lnTo>
                    <a:pt x="698500" y="534144"/>
                  </a:lnTo>
                  <a:cubicBezTo>
                    <a:pt x="698500" y="576987"/>
                    <a:pt x="675718" y="616599"/>
                    <a:pt x="638687" y="638145"/>
                  </a:cubicBezTo>
                  <a:lnTo>
                    <a:pt x="409063" y="771744"/>
                  </a:lnTo>
                  <a:cubicBezTo>
                    <a:pt x="372089" y="793256"/>
                    <a:pt x="326411" y="793256"/>
                    <a:pt x="289437" y="771744"/>
                  </a:cubicBezTo>
                  <a:lnTo>
                    <a:pt x="59813" y="638145"/>
                  </a:lnTo>
                  <a:cubicBezTo>
                    <a:pt x="22782" y="616599"/>
                    <a:pt x="0" y="576987"/>
                    <a:pt x="0" y="534144"/>
                  </a:cubicBezTo>
                  <a:lnTo>
                    <a:pt x="0" y="259112"/>
                  </a:lnTo>
                  <a:cubicBezTo>
                    <a:pt x="0" y="216269"/>
                    <a:pt x="22782" y="176657"/>
                    <a:pt x="59813" y="155112"/>
                  </a:cubicBezTo>
                  <a:lnTo>
                    <a:pt x="289437" y="21512"/>
                  </a:lnTo>
                  <a:cubicBezTo>
                    <a:pt x="326411" y="0"/>
                    <a:pt x="372089" y="0"/>
                    <a:pt x="409063" y="21512"/>
                  </a:cubicBezTo>
                  <a:close/>
                </a:path>
              </a:pathLst>
            </a:custGeom>
            <a:solidFill>
              <a:srgbClr val="F2F2F2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36" name="Group 36"/>
          <p:cNvGrpSpPr/>
          <p:nvPr/>
        </p:nvGrpSpPr>
        <p:grpSpPr>
          <a:xfrm>
            <a:off x="14530560" y="3171365"/>
            <a:ext cx="2163558" cy="2517595"/>
            <a:chOff x="0" y="0"/>
            <a:chExt cx="6985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15944"/>
              <a:ext cx="698500" cy="780913"/>
            </a:xfrm>
            <a:custGeom>
              <a:avLst/>
              <a:gdLst/>
              <a:ahLst/>
              <a:cxnLst/>
              <a:rect l="l" t="t" r="r" b="b"/>
              <a:pathLst>
                <a:path w="698500" h="780913">
                  <a:moveTo>
                    <a:pt x="421015" y="25810"/>
                  </a:moveTo>
                  <a:lnTo>
                    <a:pt x="626735" y="145502"/>
                  </a:lnTo>
                  <a:cubicBezTo>
                    <a:pt x="671166" y="171353"/>
                    <a:pt x="698500" y="218880"/>
                    <a:pt x="698500" y="270284"/>
                  </a:cubicBezTo>
                  <a:lnTo>
                    <a:pt x="698500" y="510628"/>
                  </a:lnTo>
                  <a:cubicBezTo>
                    <a:pt x="698500" y="562032"/>
                    <a:pt x="671166" y="609559"/>
                    <a:pt x="626735" y="635410"/>
                  </a:cubicBezTo>
                  <a:lnTo>
                    <a:pt x="421015" y="755102"/>
                  </a:lnTo>
                  <a:cubicBezTo>
                    <a:pt x="376653" y="780912"/>
                    <a:pt x="321847" y="780912"/>
                    <a:pt x="277485" y="755102"/>
                  </a:cubicBezTo>
                  <a:lnTo>
                    <a:pt x="71765" y="635410"/>
                  </a:lnTo>
                  <a:cubicBezTo>
                    <a:pt x="27334" y="609559"/>
                    <a:pt x="0" y="562032"/>
                    <a:pt x="0" y="510628"/>
                  </a:cubicBezTo>
                  <a:lnTo>
                    <a:pt x="0" y="270284"/>
                  </a:lnTo>
                  <a:cubicBezTo>
                    <a:pt x="0" y="218880"/>
                    <a:pt x="27334" y="171353"/>
                    <a:pt x="71765" y="145502"/>
                  </a:cubicBezTo>
                  <a:lnTo>
                    <a:pt x="277485" y="25810"/>
                  </a:lnTo>
                  <a:cubicBezTo>
                    <a:pt x="321847" y="0"/>
                    <a:pt x="376653" y="0"/>
                    <a:pt x="421015" y="2581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38" name="Group 38"/>
          <p:cNvGrpSpPr/>
          <p:nvPr/>
        </p:nvGrpSpPr>
        <p:grpSpPr>
          <a:xfrm>
            <a:off x="14224595" y="6077465"/>
            <a:ext cx="2775488" cy="870801"/>
            <a:chOff x="0" y="0"/>
            <a:chExt cx="812800" cy="255014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255014"/>
            </a:xfrm>
            <a:custGeom>
              <a:avLst/>
              <a:gdLst/>
              <a:ahLst/>
              <a:cxnLst/>
              <a:rect l="l" t="t" r="r" b="b"/>
              <a:pathLst>
                <a:path w="812800" h="255014">
                  <a:moveTo>
                    <a:pt x="127507" y="0"/>
                  </a:moveTo>
                  <a:lnTo>
                    <a:pt x="685293" y="0"/>
                  </a:lnTo>
                  <a:cubicBezTo>
                    <a:pt x="719110" y="0"/>
                    <a:pt x="751542" y="13434"/>
                    <a:pt x="775454" y="37346"/>
                  </a:cubicBezTo>
                  <a:cubicBezTo>
                    <a:pt x="799366" y="61258"/>
                    <a:pt x="812800" y="93690"/>
                    <a:pt x="812800" y="127507"/>
                  </a:cubicBezTo>
                  <a:lnTo>
                    <a:pt x="812800" y="127507"/>
                  </a:lnTo>
                  <a:cubicBezTo>
                    <a:pt x="812800" y="161324"/>
                    <a:pt x="799366" y="193756"/>
                    <a:pt x="775454" y="217668"/>
                  </a:cubicBezTo>
                  <a:cubicBezTo>
                    <a:pt x="751542" y="241580"/>
                    <a:pt x="719110" y="255014"/>
                    <a:pt x="685293" y="255014"/>
                  </a:cubicBezTo>
                  <a:lnTo>
                    <a:pt x="127507" y="255014"/>
                  </a:lnTo>
                  <a:cubicBezTo>
                    <a:pt x="93690" y="255014"/>
                    <a:pt x="61258" y="241580"/>
                    <a:pt x="37346" y="217668"/>
                  </a:cubicBezTo>
                  <a:cubicBezTo>
                    <a:pt x="13434" y="193756"/>
                    <a:pt x="0" y="161324"/>
                    <a:pt x="0" y="127507"/>
                  </a:cubicBezTo>
                  <a:lnTo>
                    <a:pt x="0" y="127507"/>
                  </a:lnTo>
                  <a:cubicBezTo>
                    <a:pt x="0" y="93690"/>
                    <a:pt x="13434" y="61258"/>
                    <a:pt x="37346" y="37346"/>
                  </a:cubicBezTo>
                  <a:cubicBezTo>
                    <a:pt x="61258" y="13434"/>
                    <a:pt x="93690" y="0"/>
                    <a:pt x="12750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812800" cy="293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4982995" y="3807140"/>
            <a:ext cx="1258688" cy="11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72"/>
              </a:lnSpc>
            </a:pPr>
            <a:r>
              <a:rPr lang="en-US" sz="8400" spc="-210">
                <a:solidFill>
                  <a:srgbClr val="FFFFFF"/>
                </a:solidFill>
                <a:latin typeface="Barlow Bold"/>
              </a:rPr>
              <a:t>04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219919" y="6182075"/>
            <a:ext cx="278484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500" dirty="0">
                <a:solidFill>
                  <a:srgbClr val="FFFFFF"/>
                </a:solidFill>
                <a:latin typeface="Barlow Bold"/>
              </a:rPr>
              <a:t>DAFTAR ULANG</a:t>
            </a:r>
          </a:p>
          <a:p>
            <a:pPr algn="ctr">
              <a:lnSpc>
                <a:spcPts val="2700"/>
              </a:lnSpc>
            </a:pPr>
            <a:r>
              <a:rPr lang="en-US" sz="2500" dirty="0">
                <a:solidFill>
                  <a:srgbClr val="FFFFFF"/>
                </a:solidFill>
                <a:latin typeface="Barlow Bold"/>
              </a:rPr>
              <a:t>1</a:t>
            </a:r>
            <a:r>
              <a:rPr lang="id-ID" sz="2500" dirty="0">
                <a:solidFill>
                  <a:srgbClr val="FFFFFF"/>
                </a:solidFill>
                <a:latin typeface="Barlow Bold"/>
              </a:rPr>
              <a:t>5</a:t>
            </a:r>
            <a:r>
              <a:rPr lang="en-US" sz="2500" dirty="0">
                <a:solidFill>
                  <a:srgbClr val="FFFFFF"/>
                </a:solidFill>
                <a:latin typeface="Barlow Bold"/>
              </a:rPr>
              <a:t>-1</a:t>
            </a:r>
            <a:r>
              <a:rPr lang="id-ID" sz="2500" dirty="0">
                <a:solidFill>
                  <a:srgbClr val="FFFFFF"/>
                </a:solidFill>
                <a:latin typeface="Barlow Bold"/>
              </a:rPr>
              <a:t>6</a:t>
            </a:r>
            <a:r>
              <a:rPr lang="en-US" sz="2500" dirty="0">
                <a:solidFill>
                  <a:srgbClr val="FFFFFF"/>
                </a:solidFill>
                <a:latin typeface="Barlow Bold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Barlow Bold"/>
              </a:rPr>
              <a:t>Juli</a:t>
            </a:r>
            <a:r>
              <a:rPr lang="en-US" sz="2500" dirty="0">
                <a:solidFill>
                  <a:srgbClr val="FFFFFF"/>
                </a:solidFill>
                <a:latin typeface="Barlow Bold"/>
              </a:rPr>
              <a:t> 2024</a:t>
            </a:r>
          </a:p>
          <a:p>
            <a:pPr marL="0" lvl="0" indent="0" algn="ctr">
              <a:lnSpc>
                <a:spcPts val="3240"/>
              </a:lnSpc>
            </a:pPr>
            <a:endParaRPr lang="en-US" sz="2500" dirty="0">
              <a:solidFill>
                <a:srgbClr val="FFFFFF"/>
              </a:solidFill>
              <a:latin typeface="Barlow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848650" y="6491193"/>
            <a:ext cx="3858960" cy="2506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9"/>
              </a:lnSpc>
            </a:pP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Calon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baru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menyiapkan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berkas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PPDB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sesuai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ketentuan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dipersyaratkan</a:t>
            </a:r>
            <a:endParaRPr lang="en-US" sz="2349" spc="-39" dirty="0">
              <a:solidFill>
                <a:srgbClr val="000000"/>
              </a:solidFill>
              <a:latin typeface="Clear Sans"/>
            </a:endParaRPr>
          </a:p>
          <a:p>
            <a:pPr algn="ctr">
              <a:lnSpc>
                <a:spcPts val="3289"/>
              </a:lnSpc>
            </a:pPr>
            <a:endParaRPr lang="en-US" sz="2349" spc="-39" dirty="0">
              <a:solidFill>
                <a:srgbClr val="000000"/>
              </a:solidFill>
              <a:latin typeface="Clear Sans"/>
            </a:endParaRPr>
          </a:p>
          <a:p>
            <a:pPr algn="ctr">
              <a:lnSpc>
                <a:spcPts val="3289"/>
              </a:lnSpc>
            </a:pPr>
            <a:endParaRPr lang="en-US" sz="2349" spc="-39" dirty="0">
              <a:solidFill>
                <a:srgbClr val="000000"/>
              </a:solidFill>
              <a:latin typeface="Clear Sans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9460251" y="6486447"/>
            <a:ext cx="3858960" cy="274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30"/>
              </a:lnSpc>
            </a:pP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wajib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mengumumkan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jurnal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dan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daya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tampung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pendaftaran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di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papan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pengumuman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minimal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memuat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data: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identitas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pendaftar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umur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,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tempat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tinggal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pendaftar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, dan zona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dari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atau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1950" spc="-33" dirty="0" err="1">
                <a:solidFill>
                  <a:srgbClr val="000000"/>
                </a:solidFill>
                <a:latin typeface="Clear Sans"/>
              </a:rPr>
              <a:t>Keluarga</a:t>
            </a:r>
            <a:r>
              <a:rPr lang="en-US" sz="1950" spc="-33" dirty="0">
                <a:solidFill>
                  <a:srgbClr val="000000"/>
                </a:solidFill>
                <a:latin typeface="Clear Sans"/>
              </a:rPr>
              <a:t> Kurang Mampu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121427" y="6910166"/>
            <a:ext cx="3858960" cy="2881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2596" lvl="1" indent="-221298" algn="l">
              <a:lnSpc>
                <a:spcPts val="2870"/>
              </a:lnSpc>
              <a:buAutoNum type="arabicPeriod"/>
            </a:pP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Orang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tua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wali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mengisi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formulir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pendaftaran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disediakan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TK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setempat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. </a:t>
            </a:r>
          </a:p>
          <a:p>
            <a:pPr marL="442596" lvl="1" indent="-221298" algn="l">
              <a:lnSpc>
                <a:spcPts val="2870"/>
              </a:lnSpc>
              <a:buAutoNum type="arabicPeriod"/>
            </a:pP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Orang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tua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wali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mengumpulkan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berkas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pendaftaran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ke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050" spc="-34" dirty="0" err="1">
                <a:solidFill>
                  <a:srgbClr val="000000"/>
                </a:solidFill>
                <a:latin typeface="Clear Sans"/>
              </a:rPr>
              <a:t>dituju</a:t>
            </a:r>
            <a:r>
              <a:rPr lang="en-US" sz="2050" spc="-34" dirty="0">
                <a:solidFill>
                  <a:srgbClr val="000000"/>
                </a:solidFill>
                <a:latin typeface="Clear Sans"/>
              </a:rPr>
              <a:t>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799074" y="6910166"/>
            <a:ext cx="3858960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9"/>
              </a:lnSpc>
            </a:pP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Orang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tua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/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wali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calon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peserta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didik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datang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langsung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ke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sekolah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yang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dituju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untuk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mengisi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formulir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daftar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ulang</a:t>
            </a:r>
            <a:r>
              <a:rPr lang="id-ID" sz="2349" spc="-39" dirty="0">
                <a:solidFill>
                  <a:srgbClr val="000000"/>
                </a:solidFill>
                <a:latin typeface="Clear Sans"/>
              </a:rPr>
              <a:t> serta membawa berkas asli pendaftaran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</a:rPr>
              <a:t>dan</a:t>
            </a:r>
            <a:r>
              <a:rPr lang="en-US" sz="2349" spc="-39" dirty="0">
                <a:solidFill>
                  <a:srgbClr val="000000"/>
                </a:solidFill>
                <a:latin typeface="Clear Sans"/>
              </a:rPr>
              <a:t> GRATIS.</a:t>
            </a:r>
          </a:p>
        </p:txBody>
      </p:sp>
    </p:spTree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2960</TotalTime>
  <Words>2782</Words>
  <Application>Microsoft Office PowerPoint</Application>
  <PresentationFormat>Kustom</PresentationFormat>
  <Paragraphs>502</Paragraphs>
  <Slides>34</Slides>
  <Notes>28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Judul Slide</vt:lpstr>
      </vt:variant>
      <vt:variant>
        <vt:i4>34</vt:i4>
      </vt:variant>
    </vt:vector>
  </HeadingPairs>
  <TitlesOfParts>
    <vt:vector size="35" baseType="lpstr">
      <vt:lpstr>Flow</vt:lpstr>
      <vt:lpstr>Presentasi PowerPoint</vt:lpstr>
      <vt:lpstr>Presentasi PowerPoint</vt:lpstr>
      <vt:lpstr>Presentasi PowerPoint</vt:lpstr>
      <vt:lpstr>Presentasi PowerPoint</vt:lpstr>
      <vt:lpstr>LULUSAN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Larangan</vt:lpstr>
      <vt:lpstr>Presentasi PowerPoint</vt:lpstr>
      <vt:lpstr>Presentasi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SOSIALISASI</dc:title>
  <dc:creator>User</dc:creator>
  <cp:lastModifiedBy>sosmesdikbudkra@gmail.com</cp:lastModifiedBy>
  <cp:revision>119</cp:revision>
  <dcterms:created xsi:type="dcterms:W3CDTF">2006-08-16T00:00:00Z</dcterms:created>
  <dcterms:modified xsi:type="dcterms:W3CDTF">2024-06-14T00:41:09Z</dcterms:modified>
  <dc:identifier>DAGFLsDgLvc</dc:identifier>
</cp:coreProperties>
</file>